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8" r:id="rId6"/>
    <p:sldId id="271" r:id="rId7"/>
    <p:sldId id="260" r:id="rId8"/>
    <p:sldId id="261" r:id="rId9"/>
    <p:sldId id="262" r:id="rId10"/>
    <p:sldId id="267" r:id="rId11"/>
    <p:sldId id="272" r:id="rId12"/>
    <p:sldId id="263" r:id="rId13"/>
    <p:sldId id="274" r:id="rId14"/>
    <p:sldId id="264" r:id="rId15"/>
    <p:sldId id="266" r:id="rId16"/>
    <p:sldId id="279" r:id="rId17"/>
    <p:sldId id="277" r:id="rId18"/>
    <p:sldId id="278" r:id="rId19"/>
    <p:sldId id="280" r:id="rId20"/>
    <p:sldId id="27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0F1B"/>
    <a:srgbClr val="C00000"/>
    <a:srgbClr val="B5DF9E"/>
    <a:srgbClr val="63B29A"/>
    <a:srgbClr val="FFE2A6"/>
    <a:srgbClr val="35AB3F"/>
    <a:srgbClr val="0A21A6"/>
    <a:srgbClr val="FFFFCD"/>
    <a:srgbClr val="D90B31"/>
    <a:srgbClr val="038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9" d="100"/>
          <a:sy n="79" d="100"/>
        </p:scale>
        <p:origin x="77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A9622-393F-4770-BFF3-89C878FE0380}" type="datetimeFigureOut">
              <a:rPr lang="en-CA" smtClean="0"/>
              <a:t>2023-12-14</a:t>
            </a:fld>
            <a:endParaRPr lang="en-CA"/>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8A7274-FA75-48D1-883B-EBC67B36D240}" type="slidenum">
              <a:rPr lang="en-CA" smtClean="0"/>
              <a:t>‹n°›</a:t>
            </a:fld>
            <a:endParaRPr lang="en-CA"/>
          </a:p>
        </p:txBody>
      </p:sp>
    </p:spTree>
    <p:extLst>
      <p:ext uri="{BB962C8B-B14F-4D97-AF65-F5344CB8AC3E}">
        <p14:creationId xmlns:p14="http://schemas.microsoft.com/office/powerpoint/2010/main" val="3842912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12B4B98-83B7-2C3F-75F5-22C062CF79C4}"/>
              </a:ext>
            </a:extLst>
          </p:cNvPr>
          <p:cNvSpPr>
            <a:spLocks noGrp="1"/>
          </p:cNvSpPr>
          <p:nvPr>
            <p:ph type="ctrTitle"/>
          </p:nvPr>
        </p:nvSpPr>
        <p:spPr>
          <a:xfrm>
            <a:off x="1524000" y="1122363"/>
            <a:ext cx="9144000" cy="2387600"/>
          </a:xfrm>
        </p:spPr>
        <p:txBody>
          <a:bodyPr anchor="b"/>
          <a:lstStyle>
            <a:lvl1pPr algn="ctr">
              <a:defRPr sz="6000"/>
            </a:lvl1pPr>
          </a:lstStyle>
          <a:p>
            <a:r>
              <a:rPr lang="fr-CA"/>
              <a:t>Modifier le style du titre</a:t>
            </a:r>
            <a:endParaRPr lang="en-CA"/>
          </a:p>
        </p:txBody>
      </p:sp>
      <p:sp>
        <p:nvSpPr>
          <p:cNvPr id="3" name="Sous-titre 2">
            <a:extLst>
              <a:ext uri="{FF2B5EF4-FFF2-40B4-BE49-F238E27FC236}">
                <a16:creationId xmlns:a16="http://schemas.microsoft.com/office/drawing/2014/main" id="{20602FD3-47D3-2592-8449-FF34007D8D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 du masque</a:t>
            </a:r>
            <a:endParaRPr lang="en-CA"/>
          </a:p>
        </p:txBody>
      </p:sp>
      <p:sp>
        <p:nvSpPr>
          <p:cNvPr id="4" name="Espace réservé de la date 3">
            <a:extLst>
              <a:ext uri="{FF2B5EF4-FFF2-40B4-BE49-F238E27FC236}">
                <a16:creationId xmlns:a16="http://schemas.microsoft.com/office/drawing/2014/main" id="{0961CAAC-21BD-2C09-E01B-F0A555F346A0}"/>
              </a:ext>
            </a:extLst>
          </p:cNvPr>
          <p:cNvSpPr>
            <a:spLocks noGrp="1"/>
          </p:cNvSpPr>
          <p:nvPr>
            <p:ph type="dt" sz="half" idx="10"/>
          </p:nvPr>
        </p:nvSpPr>
        <p:spPr/>
        <p:txBody>
          <a:bodyPr/>
          <a:lstStyle/>
          <a:p>
            <a:fld id="{240C840B-5DCA-4AAE-927C-53372A6E1CE6}" type="datetimeFigureOut">
              <a:rPr lang="en-CA" smtClean="0"/>
              <a:t>2023-12-14</a:t>
            </a:fld>
            <a:endParaRPr lang="en-CA"/>
          </a:p>
        </p:txBody>
      </p:sp>
      <p:sp>
        <p:nvSpPr>
          <p:cNvPr id="5" name="Espace réservé du pied de page 4">
            <a:extLst>
              <a:ext uri="{FF2B5EF4-FFF2-40B4-BE49-F238E27FC236}">
                <a16:creationId xmlns:a16="http://schemas.microsoft.com/office/drawing/2014/main" id="{5061E402-97AB-0A4B-5CBD-35961E6B83C8}"/>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14D7143D-C63C-0222-616B-972693A781E1}"/>
              </a:ext>
            </a:extLst>
          </p:cNvPr>
          <p:cNvSpPr>
            <a:spLocks noGrp="1"/>
          </p:cNvSpPr>
          <p:nvPr>
            <p:ph type="sldNum" sz="quarter" idx="12"/>
          </p:nvPr>
        </p:nvSpPr>
        <p:spPr/>
        <p:txBody>
          <a:bodyPr/>
          <a:lstStyle/>
          <a:p>
            <a:fld id="{3482B76F-28D0-4CED-B361-FC0EF39226F5}" type="slidenum">
              <a:rPr lang="en-CA" smtClean="0"/>
              <a:t>‹n°›</a:t>
            </a:fld>
            <a:endParaRPr lang="en-CA"/>
          </a:p>
        </p:txBody>
      </p:sp>
    </p:spTree>
    <p:extLst>
      <p:ext uri="{BB962C8B-B14F-4D97-AF65-F5344CB8AC3E}">
        <p14:creationId xmlns:p14="http://schemas.microsoft.com/office/powerpoint/2010/main" val="3280430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276007-8318-A783-FE0E-460E7F08E504}"/>
              </a:ext>
            </a:extLst>
          </p:cNvPr>
          <p:cNvSpPr>
            <a:spLocks noGrp="1"/>
          </p:cNvSpPr>
          <p:nvPr>
            <p:ph type="title"/>
          </p:nvPr>
        </p:nvSpPr>
        <p:spPr/>
        <p:txBody>
          <a:bodyPr/>
          <a:lstStyle/>
          <a:p>
            <a:r>
              <a:rPr lang="fr-CA"/>
              <a:t>Modifier le style du titre</a:t>
            </a:r>
            <a:endParaRPr lang="en-CA"/>
          </a:p>
        </p:txBody>
      </p:sp>
      <p:sp>
        <p:nvSpPr>
          <p:cNvPr id="3" name="Espace réservé du texte vertical 2">
            <a:extLst>
              <a:ext uri="{FF2B5EF4-FFF2-40B4-BE49-F238E27FC236}">
                <a16:creationId xmlns:a16="http://schemas.microsoft.com/office/drawing/2014/main" id="{807F0B35-A497-F266-705E-5F32A5549057}"/>
              </a:ext>
            </a:extLst>
          </p:cNvPr>
          <p:cNvSpPr>
            <a:spLocks noGrp="1"/>
          </p:cNvSpPr>
          <p:nvPr>
            <p:ph type="body" orient="vert" idx="1"/>
          </p:nvPr>
        </p:nvSpPr>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e la date 3">
            <a:extLst>
              <a:ext uri="{FF2B5EF4-FFF2-40B4-BE49-F238E27FC236}">
                <a16:creationId xmlns:a16="http://schemas.microsoft.com/office/drawing/2014/main" id="{D47581CC-6E6B-8774-5DC7-7EDF945D55DC}"/>
              </a:ext>
            </a:extLst>
          </p:cNvPr>
          <p:cNvSpPr>
            <a:spLocks noGrp="1"/>
          </p:cNvSpPr>
          <p:nvPr>
            <p:ph type="dt" sz="half" idx="10"/>
          </p:nvPr>
        </p:nvSpPr>
        <p:spPr/>
        <p:txBody>
          <a:bodyPr/>
          <a:lstStyle/>
          <a:p>
            <a:fld id="{240C840B-5DCA-4AAE-927C-53372A6E1CE6}" type="datetimeFigureOut">
              <a:rPr lang="en-CA" smtClean="0"/>
              <a:t>2023-12-14</a:t>
            </a:fld>
            <a:endParaRPr lang="en-CA"/>
          </a:p>
        </p:txBody>
      </p:sp>
      <p:sp>
        <p:nvSpPr>
          <p:cNvPr id="5" name="Espace réservé du pied de page 4">
            <a:extLst>
              <a:ext uri="{FF2B5EF4-FFF2-40B4-BE49-F238E27FC236}">
                <a16:creationId xmlns:a16="http://schemas.microsoft.com/office/drawing/2014/main" id="{75CCDCA3-89E7-242C-F2A3-8971EE2CB855}"/>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068E634B-C6F1-4F96-AB1A-84362FDDCFD8}"/>
              </a:ext>
            </a:extLst>
          </p:cNvPr>
          <p:cNvSpPr>
            <a:spLocks noGrp="1"/>
          </p:cNvSpPr>
          <p:nvPr>
            <p:ph type="sldNum" sz="quarter" idx="12"/>
          </p:nvPr>
        </p:nvSpPr>
        <p:spPr/>
        <p:txBody>
          <a:bodyPr/>
          <a:lstStyle/>
          <a:p>
            <a:fld id="{3482B76F-28D0-4CED-B361-FC0EF39226F5}" type="slidenum">
              <a:rPr lang="en-CA" smtClean="0"/>
              <a:t>‹n°›</a:t>
            </a:fld>
            <a:endParaRPr lang="en-CA"/>
          </a:p>
        </p:txBody>
      </p:sp>
    </p:spTree>
    <p:extLst>
      <p:ext uri="{BB962C8B-B14F-4D97-AF65-F5344CB8AC3E}">
        <p14:creationId xmlns:p14="http://schemas.microsoft.com/office/powerpoint/2010/main" val="2242260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65CDFDA-A7C0-EF5C-B024-C09C9258C719}"/>
              </a:ext>
            </a:extLst>
          </p:cNvPr>
          <p:cNvSpPr>
            <a:spLocks noGrp="1"/>
          </p:cNvSpPr>
          <p:nvPr>
            <p:ph type="title" orient="vert"/>
          </p:nvPr>
        </p:nvSpPr>
        <p:spPr>
          <a:xfrm>
            <a:off x="8724900" y="365125"/>
            <a:ext cx="2628900" cy="5811838"/>
          </a:xfrm>
        </p:spPr>
        <p:txBody>
          <a:bodyPr vert="eaVert"/>
          <a:lstStyle/>
          <a:p>
            <a:r>
              <a:rPr lang="fr-CA"/>
              <a:t>Modifier le style du titre</a:t>
            </a:r>
            <a:endParaRPr lang="en-CA"/>
          </a:p>
        </p:txBody>
      </p:sp>
      <p:sp>
        <p:nvSpPr>
          <p:cNvPr id="3" name="Espace réservé du texte vertical 2">
            <a:extLst>
              <a:ext uri="{FF2B5EF4-FFF2-40B4-BE49-F238E27FC236}">
                <a16:creationId xmlns:a16="http://schemas.microsoft.com/office/drawing/2014/main" id="{EC2526B5-4C86-6EC6-D092-26C853E7B8F9}"/>
              </a:ext>
            </a:extLst>
          </p:cNvPr>
          <p:cNvSpPr>
            <a:spLocks noGrp="1"/>
          </p:cNvSpPr>
          <p:nvPr>
            <p:ph type="body" orient="vert" idx="1"/>
          </p:nvPr>
        </p:nvSpPr>
        <p:spPr>
          <a:xfrm>
            <a:off x="838200" y="365125"/>
            <a:ext cx="7734300" cy="5811838"/>
          </a:xfrm>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e la date 3">
            <a:extLst>
              <a:ext uri="{FF2B5EF4-FFF2-40B4-BE49-F238E27FC236}">
                <a16:creationId xmlns:a16="http://schemas.microsoft.com/office/drawing/2014/main" id="{9E1173F0-CA20-0327-748E-3639F9600FDD}"/>
              </a:ext>
            </a:extLst>
          </p:cNvPr>
          <p:cNvSpPr>
            <a:spLocks noGrp="1"/>
          </p:cNvSpPr>
          <p:nvPr>
            <p:ph type="dt" sz="half" idx="10"/>
          </p:nvPr>
        </p:nvSpPr>
        <p:spPr/>
        <p:txBody>
          <a:bodyPr/>
          <a:lstStyle/>
          <a:p>
            <a:fld id="{240C840B-5DCA-4AAE-927C-53372A6E1CE6}" type="datetimeFigureOut">
              <a:rPr lang="en-CA" smtClean="0"/>
              <a:t>2023-12-14</a:t>
            </a:fld>
            <a:endParaRPr lang="en-CA"/>
          </a:p>
        </p:txBody>
      </p:sp>
      <p:sp>
        <p:nvSpPr>
          <p:cNvPr id="5" name="Espace réservé du pied de page 4">
            <a:extLst>
              <a:ext uri="{FF2B5EF4-FFF2-40B4-BE49-F238E27FC236}">
                <a16:creationId xmlns:a16="http://schemas.microsoft.com/office/drawing/2014/main" id="{89459545-2326-4E4A-826A-02C85FD0115F}"/>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D016DBD9-6644-7C06-2096-92227D9C87E7}"/>
              </a:ext>
            </a:extLst>
          </p:cNvPr>
          <p:cNvSpPr>
            <a:spLocks noGrp="1"/>
          </p:cNvSpPr>
          <p:nvPr>
            <p:ph type="sldNum" sz="quarter" idx="12"/>
          </p:nvPr>
        </p:nvSpPr>
        <p:spPr/>
        <p:txBody>
          <a:bodyPr/>
          <a:lstStyle/>
          <a:p>
            <a:fld id="{3482B76F-28D0-4CED-B361-FC0EF39226F5}" type="slidenum">
              <a:rPr lang="en-CA" smtClean="0"/>
              <a:t>‹n°›</a:t>
            </a:fld>
            <a:endParaRPr lang="en-CA"/>
          </a:p>
        </p:txBody>
      </p:sp>
    </p:spTree>
    <p:extLst>
      <p:ext uri="{BB962C8B-B14F-4D97-AF65-F5344CB8AC3E}">
        <p14:creationId xmlns:p14="http://schemas.microsoft.com/office/powerpoint/2010/main" val="2631634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82D571-1755-419B-43FA-0A2CBD696628}"/>
              </a:ext>
            </a:extLst>
          </p:cNvPr>
          <p:cNvSpPr>
            <a:spLocks noGrp="1"/>
          </p:cNvSpPr>
          <p:nvPr>
            <p:ph type="title"/>
          </p:nvPr>
        </p:nvSpPr>
        <p:spPr/>
        <p:txBody>
          <a:bodyPr/>
          <a:lstStyle/>
          <a:p>
            <a:r>
              <a:rPr lang="fr-CA"/>
              <a:t>Modifier le style du titre</a:t>
            </a:r>
            <a:endParaRPr lang="en-CA"/>
          </a:p>
        </p:txBody>
      </p:sp>
      <p:sp>
        <p:nvSpPr>
          <p:cNvPr id="3" name="Espace réservé du contenu 2">
            <a:extLst>
              <a:ext uri="{FF2B5EF4-FFF2-40B4-BE49-F238E27FC236}">
                <a16:creationId xmlns:a16="http://schemas.microsoft.com/office/drawing/2014/main" id="{B8237E6D-8862-F365-E137-23082D310FFB}"/>
              </a:ext>
            </a:extLst>
          </p:cNvPr>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e la date 3">
            <a:extLst>
              <a:ext uri="{FF2B5EF4-FFF2-40B4-BE49-F238E27FC236}">
                <a16:creationId xmlns:a16="http://schemas.microsoft.com/office/drawing/2014/main" id="{83C43C5A-42BF-493F-9AF1-BCF29814B3F8}"/>
              </a:ext>
            </a:extLst>
          </p:cNvPr>
          <p:cNvSpPr>
            <a:spLocks noGrp="1"/>
          </p:cNvSpPr>
          <p:nvPr>
            <p:ph type="dt" sz="half" idx="10"/>
          </p:nvPr>
        </p:nvSpPr>
        <p:spPr/>
        <p:txBody>
          <a:bodyPr/>
          <a:lstStyle/>
          <a:p>
            <a:fld id="{240C840B-5DCA-4AAE-927C-53372A6E1CE6}" type="datetimeFigureOut">
              <a:rPr lang="en-CA" smtClean="0"/>
              <a:t>2023-12-14</a:t>
            </a:fld>
            <a:endParaRPr lang="en-CA"/>
          </a:p>
        </p:txBody>
      </p:sp>
      <p:sp>
        <p:nvSpPr>
          <p:cNvPr id="5" name="Espace réservé du pied de page 4">
            <a:extLst>
              <a:ext uri="{FF2B5EF4-FFF2-40B4-BE49-F238E27FC236}">
                <a16:creationId xmlns:a16="http://schemas.microsoft.com/office/drawing/2014/main" id="{9EE8B9B9-E386-87A5-D6A3-087B1585521C}"/>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0966FD8B-CA71-537D-FFA0-42E941088ECC}"/>
              </a:ext>
            </a:extLst>
          </p:cNvPr>
          <p:cNvSpPr>
            <a:spLocks noGrp="1"/>
          </p:cNvSpPr>
          <p:nvPr>
            <p:ph type="sldNum" sz="quarter" idx="12"/>
          </p:nvPr>
        </p:nvSpPr>
        <p:spPr/>
        <p:txBody>
          <a:bodyPr/>
          <a:lstStyle/>
          <a:p>
            <a:fld id="{3482B76F-28D0-4CED-B361-FC0EF39226F5}" type="slidenum">
              <a:rPr lang="en-CA" smtClean="0"/>
              <a:t>‹n°›</a:t>
            </a:fld>
            <a:endParaRPr lang="en-CA"/>
          </a:p>
        </p:txBody>
      </p:sp>
    </p:spTree>
    <p:extLst>
      <p:ext uri="{BB962C8B-B14F-4D97-AF65-F5344CB8AC3E}">
        <p14:creationId xmlns:p14="http://schemas.microsoft.com/office/powerpoint/2010/main" val="1811346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8F0B12-71F7-8C95-57EE-F5394FFF3EF1}"/>
              </a:ext>
            </a:extLst>
          </p:cNvPr>
          <p:cNvSpPr>
            <a:spLocks noGrp="1"/>
          </p:cNvSpPr>
          <p:nvPr>
            <p:ph type="title"/>
          </p:nvPr>
        </p:nvSpPr>
        <p:spPr>
          <a:xfrm>
            <a:off x="831850" y="1709738"/>
            <a:ext cx="10515600" cy="2852737"/>
          </a:xfrm>
        </p:spPr>
        <p:txBody>
          <a:bodyPr anchor="b"/>
          <a:lstStyle>
            <a:lvl1pPr>
              <a:defRPr sz="6000"/>
            </a:lvl1pPr>
          </a:lstStyle>
          <a:p>
            <a:r>
              <a:rPr lang="fr-CA"/>
              <a:t>Modifier le style du titre</a:t>
            </a:r>
            <a:endParaRPr lang="en-CA"/>
          </a:p>
        </p:txBody>
      </p:sp>
      <p:sp>
        <p:nvSpPr>
          <p:cNvPr id="3" name="Espace réservé du texte 2">
            <a:extLst>
              <a:ext uri="{FF2B5EF4-FFF2-40B4-BE49-F238E27FC236}">
                <a16:creationId xmlns:a16="http://schemas.microsoft.com/office/drawing/2014/main" id="{29B41C7C-F575-9752-F166-8D34DE5520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4" name="Espace réservé de la date 3">
            <a:extLst>
              <a:ext uri="{FF2B5EF4-FFF2-40B4-BE49-F238E27FC236}">
                <a16:creationId xmlns:a16="http://schemas.microsoft.com/office/drawing/2014/main" id="{435FC79F-6D8E-161F-8B2B-0DD024BC9160}"/>
              </a:ext>
            </a:extLst>
          </p:cNvPr>
          <p:cNvSpPr>
            <a:spLocks noGrp="1"/>
          </p:cNvSpPr>
          <p:nvPr>
            <p:ph type="dt" sz="half" idx="10"/>
          </p:nvPr>
        </p:nvSpPr>
        <p:spPr/>
        <p:txBody>
          <a:bodyPr/>
          <a:lstStyle/>
          <a:p>
            <a:fld id="{240C840B-5DCA-4AAE-927C-53372A6E1CE6}" type="datetimeFigureOut">
              <a:rPr lang="en-CA" smtClean="0"/>
              <a:t>2023-12-14</a:t>
            </a:fld>
            <a:endParaRPr lang="en-CA"/>
          </a:p>
        </p:txBody>
      </p:sp>
      <p:sp>
        <p:nvSpPr>
          <p:cNvPr id="5" name="Espace réservé du pied de page 4">
            <a:extLst>
              <a:ext uri="{FF2B5EF4-FFF2-40B4-BE49-F238E27FC236}">
                <a16:creationId xmlns:a16="http://schemas.microsoft.com/office/drawing/2014/main" id="{2C61624B-BC6F-2EDC-A834-CA798964A293}"/>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9A5A7A25-A276-B710-9492-110B35E8F4DC}"/>
              </a:ext>
            </a:extLst>
          </p:cNvPr>
          <p:cNvSpPr>
            <a:spLocks noGrp="1"/>
          </p:cNvSpPr>
          <p:nvPr>
            <p:ph type="sldNum" sz="quarter" idx="12"/>
          </p:nvPr>
        </p:nvSpPr>
        <p:spPr/>
        <p:txBody>
          <a:bodyPr/>
          <a:lstStyle/>
          <a:p>
            <a:fld id="{3482B76F-28D0-4CED-B361-FC0EF39226F5}" type="slidenum">
              <a:rPr lang="en-CA" smtClean="0"/>
              <a:t>‹n°›</a:t>
            </a:fld>
            <a:endParaRPr lang="en-CA"/>
          </a:p>
        </p:txBody>
      </p:sp>
    </p:spTree>
    <p:extLst>
      <p:ext uri="{BB962C8B-B14F-4D97-AF65-F5344CB8AC3E}">
        <p14:creationId xmlns:p14="http://schemas.microsoft.com/office/powerpoint/2010/main" val="1945265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8A9641-4C7D-D762-E61B-7F55E6F463E5}"/>
              </a:ext>
            </a:extLst>
          </p:cNvPr>
          <p:cNvSpPr>
            <a:spLocks noGrp="1"/>
          </p:cNvSpPr>
          <p:nvPr>
            <p:ph type="title"/>
          </p:nvPr>
        </p:nvSpPr>
        <p:spPr/>
        <p:txBody>
          <a:bodyPr/>
          <a:lstStyle/>
          <a:p>
            <a:r>
              <a:rPr lang="fr-CA"/>
              <a:t>Modifier le style du titre</a:t>
            </a:r>
            <a:endParaRPr lang="en-CA"/>
          </a:p>
        </p:txBody>
      </p:sp>
      <p:sp>
        <p:nvSpPr>
          <p:cNvPr id="3" name="Espace réservé du contenu 2">
            <a:extLst>
              <a:ext uri="{FF2B5EF4-FFF2-40B4-BE49-F238E27FC236}">
                <a16:creationId xmlns:a16="http://schemas.microsoft.com/office/drawing/2014/main" id="{FDA45C35-9612-A885-CD0F-00A1F5371F03}"/>
              </a:ext>
            </a:extLst>
          </p:cNvPr>
          <p:cNvSpPr>
            <a:spLocks noGrp="1"/>
          </p:cNvSpPr>
          <p:nvPr>
            <p:ph sz="half" idx="1"/>
          </p:nvPr>
        </p:nvSpPr>
        <p:spPr>
          <a:xfrm>
            <a:off x="838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u contenu 3">
            <a:extLst>
              <a:ext uri="{FF2B5EF4-FFF2-40B4-BE49-F238E27FC236}">
                <a16:creationId xmlns:a16="http://schemas.microsoft.com/office/drawing/2014/main" id="{94A39483-06DF-267E-AD59-C9F4FFDD6B77}"/>
              </a:ext>
            </a:extLst>
          </p:cNvPr>
          <p:cNvSpPr>
            <a:spLocks noGrp="1"/>
          </p:cNvSpPr>
          <p:nvPr>
            <p:ph sz="half" idx="2"/>
          </p:nvPr>
        </p:nvSpPr>
        <p:spPr>
          <a:xfrm>
            <a:off x="6172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5" name="Espace réservé de la date 4">
            <a:extLst>
              <a:ext uri="{FF2B5EF4-FFF2-40B4-BE49-F238E27FC236}">
                <a16:creationId xmlns:a16="http://schemas.microsoft.com/office/drawing/2014/main" id="{D1EB33A5-2AC5-67F6-2CFE-0CCC311B1B93}"/>
              </a:ext>
            </a:extLst>
          </p:cNvPr>
          <p:cNvSpPr>
            <a:spLocks noGrp="1"/>
          </p:cNvSpPr>
          <p:nvPr>
            <p:ph type="dt" sz="half" idx="10"/>
          </p:nvPr>
        </p:nvSpPr>
        <p:spPr/>
        <p:txBody>
          <a:bodyPr/>
          <a:lstStyle/>
          <a:p>
            <a:fld id="{240C840B-5DCA-4AAE-927C-53372A6E1CE6}" type="datetimeFigureOut">
              <a:rPr lang="en-CA" smtClean="0"/>
              <a:t>2023-12-14</a:t>
            </a:fld>
            <a:endParaRPr lang="en-CA"/>
          </a:p>
        </p:txBody>
      </p:sp>
      <p:sp>
        <p:nvSpPr>
          <p:cNvPr id="6" name="Espace réservé du pied de page 5">
            <a:extLst>
              <a:ext uri="{FF2B5EF4-FFF2-40B4-BE49-F238E27FC236}">
                <a16:creationId xmlns:a16="http://schemas.microsoft.com/office/drawing/2014/main" id="{0FADDBBC-182A-E65A-647B-83C95C878DAF}"/>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D03FD1A2-4E75-6F09-8DB3-FD87B9B858FC}"/>
              </a:ext>
            </a:extLst>
          </p:cNvPr>
          <p:cNvSpPr>
            <a:spLocks noGrp="1"/>
          </p:cNvSpPr>
          <p:nvPr>
            <p:ph type="sldNum" sz="quarter" idx="12"/>
          </p:nvPr>
        </p:nvSpPr>
        <p:spPr/>
        <p:txBody>
          <a:bodyPr/>
          <a:lstStyle/>
          <a:p>
            <a:fld id="{3482B76F-28D0-4CED-B361-FC0EF39226F5}" type="slidenum">
              <a:rPr lang="en-CA" smtClean="0"/>
              <a:t>‹n°›</a:t>
            </a:fld>
            <a:endParaRPr lang="en-CA"/>
          </a:p>
        </p:txBody>
      </p:sp>
    </p:spTree>
    <p:extLst>
      <p:ext uri="{BB962C8B-B14F-4D97-AF65-F5344CB8AC3E}">
        <p14:creationId xmlns:p14="http://schemas.microsoft.com/office/powerpoint/2010/main" val="356380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1A0E6B-B18E-0F13-8883-4910006F1880}"/>
              </a:ext>
            </a:extLst>
          </p:cNvPr>
          <p:cNvSpPr>
            <a:spLocks noGrp="1"/>
          </p:cNvSpPr>
          <p:nvPr>
            <p:ph type="title"/>
          </p:nvPr>
        </p:nvSpPr>
        <p:spPr>
          <a:xfrm>
            <a:off x="839788" y="365125"/>
            <a:ext cx="10515600" cy="1325563"/>
          </a:xfrm>
        </p:spPr>
        <p:txBody>
          <a:bodyPr/>
          <a:lstStyle/>
          <a:p>
            <a:r>
              <a:rPr lang="fr-CA"/>
              <a:t>Modifier le style du titre</a:t>
            </a:r>
            <a:endParaRPr lang="en-CA"/>
          </a:p>
        </p:txBody>
      </p:sp>
      <p:sp>
        <p:nvSpPr>
          <p:cNvPr id="3" name="Espace réservé du texte 2">
            <a:extLst>
              <a:ext uri="{FF2B5EF4-FFF2-40B4-BE49-F238E27FC236}">
                <a16:creationId xmlns:a16="http://schemas.microsoft.com/office/drawing/2014/main" id="{530D6627-F1A2-3528-095B-56A7F10442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Espace réservé du contenu 3">
            <a:extLst>
              <a:ext uri="{FF2B5EF4-FFF2-40B4-BE49-F238E27FC236}">
                <a16:creationId xmlns:a16="http://schemas.microsoft.com/office/drawing/2014/main" id="{12582155-DAFA-6E5A-E1E2-18797FCDC87B}"/>
              </a:ext>
            </a:extLst>
          </p:cNvPr>
          <p:cNvSpPr>
            <a:spLocks noGrp="1"/>
          </p:cNvSpPr>
          <p:nvPr>
            <p:ph sz="half" idx="2"/>
          </p:nvPr>
        </p:nvSpPr>
        <p:spPr>
          <a:xfrm>
            <a:off x="839788" y="2505075"/>
            <a:ext cx="5157787"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5" name="Espace réservé du texte 4">
            <a:extLst>
              <a:ext uri="{FF2B5EF4-FFF2-40B4-BE49-F238E27FC236}">
                <a16:creationId xmlns:a16="http://schemas.microsoft.com/office/drawing/2014/main" id="{1E9DCBEB-58EF-5018-8062-A2AF2C1218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6" name="Espace réservé du contenu 5">
            <a:extLst>
              <a:ext uri="{FF2B5EF4-FFF2-40B4-BE49-F238E27FC236}">
                <a16:creationId xmlns:a16="http://schemas.microsoft.com/office/drawing/2014/main" id="{02D771F1-F5BE-A931-9CFB-A03BCAB706A2}"/>
              </a:ext>
            </a:extLst>
          </p:cNvPr>
          <p:cNvSpPr>
            <a:spLocks noGrp="1"/>
          </p:cNvSpPr>
          <p:nvPr>
            <p:ph sz="quarter" idx="4"/>
          </p:nvPr>
        </p:nvSpPr>
        <p:spPr>
          <a:xfrm>
            <a:off x="6172200" y="2505075"/>
            <a:ext cx="5183188"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7" name="Espace réservé de la date 6">
            <a:extLst>
              <a:ext uri="{FF2B5EF4-FFF2-40B4-BE49-F238E27FC236}">
                <a16:creationId xmlns:a16="http://schemas.microsoft.com/office/drawing/2014/main" id="{6B9D3959-18B1-05EC-B1C8-2F67089C1480}"/>
              </a:ext>
            </a:extLst>
          </p:cNvPr>
          <p:cNvSpPr>
            <a:spLocks noGrp="1"/>
          </p:cNvSpPr>
          <p:nvPr>
            <p:ph type="dt" sz="half" idx="10"/>
          </p:nvPr>
        </p:nvSpPr>
        <p:spPr/>
        <p:txBody>
          <a:bodyPr/>
          <a:lstStyle/>
          <a:p>
            <a:fld id="{240C840B-5DCA-4AAE-927C-53372A6E1CE6}" type="datetimeFigureOut">
              <a:rPr lang="en-CA" smtClean="0"/>
              <a:t>2023-12-14</a:t>
            </a:fld>
            <a:endParaRPr lang="en-CA"/>
          </a:p>
        </p:txBody>
      </p:sp>
      <p:sp>
        <p:nvSpPr>
          <p:cNvPr id="8" name="Espace réservé du pied de page 7">
            <a:extLst>
              <a:ext uri="{FF2B5EF4-FFF2-40B4-BE49-F238E27FC236}">
                <a16:creationId xmlns:a16="http://schemas.microsoft.com/office/drawing/2014/main" id="{C261E457-B67C-25DA-4BBD-F370B44F2742}"/>
              </a:ext>
            </a:extLst>
          </p:cNvPr>
          <p:cNvSpPr>
            <a:spLocks noGrp="1"/>
          </p:cNvSpPr>
          <p:nvPr>
            <p:ph type="ftr" sz="quarter" idx="11"/>
          </p:nvPr>
        </p:nvSpPr>
        <p:spPr/>
        <p:txBody>
          <a:bodyPr/>
          <a:lstStyle/>
          <a:p>
            <a:endParaRPr lang="en-CA"/>
          </a:p>
        </p:txBody>
      </p:sp>
      <p:sp>
        <p:nvSpPr>
          <p:cNvPr id="9" name="Espace réservé du numéro de diapositive 8">
            <a:extLst>
              <a:ext uri="{FF2B5EF4-FFF2-40B4-BE49-F238E27FC236}">
                <a16:creationId xmlns:a16="http://schemas.microsoft.com/office/drawing/2014/main" id="{E2974417-DA40-F0A1-8025-9C163C6D86DF}"/>
              </a:ext>
            </a:extLst>
          </p:cNvPr>
          <p:cNvSpPr>
            <a:spLocks noGrp="1"/>
          </p:cNvSpPr>
          <p:nvPr>
            <p:ph type="sldNum" sz="quarter" idx="12"/>
          </p:nvPr>
        </p:nvSpPr>
        <p:spPr/>
        <p:txBody>
          <a:bodyPr/>
          <a:lstStyle/>
          <a:p>
            <a:fld id="{3482B76F-28D0-4CED-B361-FC0EF39226F5}" type="slidenum">
              <a:rPr lang="en-CA" smtClean="0"/>
              <a:t>‹n°›</a:t>
            </a:fld>
            <a:endParaRPr lang="en-CA"/>
          </a:p>
        </p:txBody>
      </p:sp>
    </p:spTree>
    <p:extLst>
      <p:ext uri="{BB962C8B-B14F-4D97-AF65-F5344CB8AC3E}">
        <p14:creationId xmlns:p14="http://schemas.microsoft.com/office/powerpoint/2010/main" val="1560350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F4F47C-9D50-585D-3C90-25B0ACDFD28B}"/>
              </a:ext>
            </a:extLst>
          </p:cNvPr>
          <p:cNvSpPr>
            <a:spLocks noGrp="1"/>
          </p:cNvSpPr>
          <p:nvPr>
            <p:ph type="title"/>
          </p:nvPr>
        </p:nvSpPr>
        <p:spPr/>
        <p:txBody>
          <a:bodyPr/>
          <a:lstStyle/>
          <a:p>
            <a:r>
              <a:rPr lang="fr-CA"/>
              <a:t>Modifier le style du titre</a:t>
            </a:r>
            <a:endParaRPr lang="en-CA"/>
          </a:p>
        </p:txBody>
      </p:sp>
      <p:sp>
        <p:nvSpPr>
          <p:cNvPr id="3" name="Espace réservé de la date 2">
            <a:extLst>
              <a:ext uri="{FF2B5EF4-FFF2-40B4-BE49-F238E27FC236}">
                <a16:creationId xmlns:a16="http://schemas.microsoft.com/office/drawing/2014/main" id="{CA9117D6-476B-37F2-27C7-AB178041F00B}"/>
              </a:ext>
            </a:extLst>
          </p:cNvPr>
          <p:cNvSpPr>
            <a:spLocks noGrp="1"/>
          </p:cNvSpPr>
          <p:nvPr>
            <p:ph type="dt" sz="half" idx="10"/>
          </p:nvPr>
        </p:nvSpPr>
        <p:spPr/>
        <p:txBody>
          <a:bodyPr/>
          <a:lstStyle/>
          <a:p>
            <a:fld id="{240C840B-5DCA-4AAE-927C-53372A6E1CE6}" type="datetimeFigureOut">
              <a:rPr lang="en-CA" smtClean="0"/>
              <a:t>2023-12-14</a:t>
            </a:fld>
            <a:endParaRPr lang="en-CA"/>
          </a:p>
        </p:txBody>
      </p:sp>
      <p:sp>
        <p:nvSpPr>
          <p:cNvPr id="4" name="Espace réservé du pied de page 3">
            <a:extLst>
              <a:ext uri="{FF2B5EF4-FFF2-40B4-BE49-F238E27FC236}">
                <a16:creationId xmlns:a16="http://schemas.microsoft.com/office/drawing/2014/main" id="{A60EC176-8C70-7BCC-E366-F9927369B5DB}"/>
              </a:ext>
            </a:extLst>
          </p:cNvPr>
          <p:cNvSpPr>
            <a:spLocks noGrp="1"/>
          </p:cNvSpPr>
          <p:nvPr>
            <p:ph type="ftr" sz="quarter" idx="11"/>
          </p:nvPr>
        </p:nvSpPr>
        <p:spPr/>
        <p:txBody>
          <a:bodyPr/>
          <a:lstStyle/>
          <a:p>
            <a:endParaRPr lang="en-CA"/>
          </a:p>
        </p:txBody>
      </p:sp>
      <p:sp>
        <p:nvSpPr>
          <p:cNvPr id="5" name="Espace réservé du numéro de diapositive 4">
            <a:extLst>
              <a:ext uri="{FF2B5EF4-FFF2-40B4-BE49-F238E27FC236}">
                <a16:creationId xmlns:a16="http://schemas.microsoft.com/office/drawing/2014/main" id="{04C9E07A-A95E-0B7A-122C-0F96667C22C0}"/>
              </a:ext>
            </a:extLst>
          </p:cNvPr>
          <p:cNvSpPr>
            <a:spLocks noGrp="1"/>
          </p:cNvSpPr>
          <p:nvPr>
            <p:ph type="sldNum" sz="quarter" idx="12"/>
          </p:nvPr>
        </p:nvSpPr>
        <p:spPr/>
        <p:txBody>
          <a:bodyPr/>
          <a:lstStyle/>
          <a:p>
            <a:fld id="{3482B76F-28D0-4CED-B361-FC0EF39226F5}" type="slidenum">
              <a:rPr lang="en-CA" smtClean="0"/>
              <a:t>‹n°›</a:t>
            </a:fld>
            <a:endParaRPr lang="en-CA"/>
          </a:p>
        </p:txBody>
      </p:sp>
    </p:spTree>
    <p:extLst>
      <p:ext uri="{BB962C8B-B14F-4D97-AF65-F5344CB8AC3E}">
        <p14:creationId xmlns:p14="http://schemas.microsoft.com/office/powerpoint/2010/main" val="1212416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38333C8-FEB9-61D5-612A-7754350ED951}"/>
              </a:ext>
            </a:extLst>
          </p:cNvPr>
          <p:cNvSpPr>
            <a:spLocks noGrp="1"/>
          </p:cNvSpPr>
          <p:nvPr>
            <p:ph type="dt" sz="half" idx="10"/>
          </p:nvPr>
        </p:nvSpPr>
        <p:spPr/>
        <p:txBody>
          <a:bodyPr/>
          <a:lstStyle/>
          <a:p>
            <a:fld id="{240C840B-5DCA-4AAE-927C-53372A6E1CE6}" type="datetimeFigureOut">
              <a:rPr lang="en-CA" smtClean="0"/>
              <a:t>2023-12-14</a:t>
            </a:fld>
            <a:endParaRPr lang="en-CA"/>
          </a:p>
        </p:txBody>
      </p:sp>
      <p:sp>
        <p:nvSpPr>
          <p:cNvPr id="3" name="Espace réservé du pied de page 2">
            <a:extLst>
              <a:ext uri="{FF2B5EF4-FFF2-40B4-BE49-F238E27FC236}">
                <a16:creationId xmlns:a16="http://schemas.microsoft.com/office/drawing/2014/main" id="{31A4C191-DB58-36FF-4886-FEB2884782EE}"/>
              </a:ext>
            </a:extLst>
          </p:cNvPr>
          <p:cNvSpPr>
            <a:spLocks noGrp="1"/>
          </p:cNvSpPr>
          <p:nvPr>
            <p:ph type="ftr" sz="quarter" idx="11"/>
          </p:nvPr>
        </p:nvSpPr>
        <p:spPr/>
        <p:txBody>
          <a:bodyPr/>
          <a:lstStyle/>
          <a:p>
            <a:endParaRPr lang="en-CA"/>
          </a:p>
        </p:txBody>
      </p:sp>
      <p:sp>
        <p:nvSpPr>
          <p:cNvPr id="4" name="Espace réservé du numéro de diapositive 3">
            <a:extLst>
              <a:ext uri="{FF2B5EF4-FFF2-40B4-BE49-F238E27FC236}">
                <a16:creationId xmlns:a16="http://schemas.microsoft.com/office/drawing/2014/main" id="{463DED6D-F3CC-5FB1-5F92-42F961D547B5}"/>
              </a:ext>
            </a:extLst>
          </p:cNvPr>
          <p:cNvSpPr>
            <a:spLocks noGrp="1"/>
          </p:cNvSpPr>
          <p:nvPr>
            <p:ph type="sldNum" sz="quarter" idx="12"/>
          </p:nvPr>
        </p:nvSpPr>
        <p:spPr/>
        <p:txBody>
          <a:bodyPr/>
          <a:lstStyle/>
          <a:p>
            <a:fld id="{3482B76F-28D0-4CED-B361-FC0EF39226F5}" type="slidenum">
              <a:rPr lang="en-CA" smtClean="0"/>
              <a:t>‹n°›</a:t>
            </a:fld>
            <a:endParaRPr lang="en-CA"/>
          </a:p>
        </p:txBody>
      </p:sp>
    </p:spTree>
    <p:extLst>
      <p:ext uri="{BB962C8B-B14F-4D97-AF65-F5344CB8AC3E}">
        <p14:creationId xmlns:p14="http://schemas.microsoft.com/office/powerpoint/2010/main" val="139094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71AC6E-953C-E4F0-08CF-6A57D7EB13BC}"/>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endParaRPr lang="en-CA"/>
          </a:p>
        </p:txBody>
      </p:sp>
      <p:sp>
        <p:nvSpPr>
          <p:cNvPr id="3" name="Espace réservé du contenu 2">
            <a:extLst>
              <a:ext uri="{FF2B5EF4-FFF2-40B4-BE49-F238E27FC236}">
                <a16:creationId xmlns:a16="http://schemas.microsoft.com/office/drawing/2014/main" id="{351BAFC2-7D19-64A7-319E-38A17D1347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u texte 3">
            <a:extLst>
              <a:ext uri="{FF2B5EF4-FFF2-40B4-BE49-F238E27FC236}">
                <a16:creationId xmlns:a16="http://schemas.microsoft.com/office/drawing/2014/main" id="{FC2F1062-6A8F-B546-FA27-0A02BEC9EE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DE3C61DC-5CDD-AAC0-161F-EFC82F0F7416}"/>
              </a:ext>
            </a:extLst>
          </p:cNvPr>
          <p:cNvSpPr>
            <a:spLocks noGrp="1"/>
          </p:cNvSpPr>
          <p:nvPr>
            <p:ph type="dt" sz="half" idx="10"/>
          </p:nvPr>
        </p:nvSpPr>
        <p:spPr/>
        <p:txBody>
          <a:bodyPr/>
          <a:lstStyle/>
          <a:p>
            <a:fld id="{240C840B-5DCA-4AAE-927C-53372A6E1CE6}" type="datetimeFigureOut">
              <a:rPr lang="en-CA" smtClean="0"/>
              <a:t>2023-12-14</a:t>
            </a:fld>
            <a:endParaRPr lang="en-CA"/>
          </a:p>
        </p:txBody>
      </p:sp>
      <p:sp>
        <p:nvSpPr>
          <p:cNvPr id="6" name="Espace réservé du pied de page 5">
            <a:extLst>
              <a:ext uri="{FF2B5EF4-FFF2-40B4-BE49-F238E27FC236}">
                <a16:creationId xmlns:a16="http://schemas.microsoft.com/office/drawing/2014/main" id="{303E9BA4-5F49-3670-6896-645BFA3EFD82}"/>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30A67EB4-B327-52E4-9467-AD1D56E7AD1E}"/>
              </a:ext>
            </a:extLst>
          </p:cNvPr>
          <p:cNvSpPr>
            <a:spLocks noGrp="1"/>
          </p:cNvSpPr>
          <p:nvPr>
            <p:ph type="sldNum" sz="quarter" idx="12"/>
          </p:nvPr>
        </p:nvSpPr>
        <p:spPr/>
        <p:txBody>
          <a:bodyPr/>
          <a:lstStyle/>
          <a:p>
            <a:fld id="{3482B76F-28D0-4CED-B361-FC0EF39226F5}" type="slidenum">
              <a:rPr lang="en-CA" smtClean="0"/>
              <a:t>‹n°›</a:t>
            </a:fld>
            <a:endParaRPr lang="en-CA"/>
          </a:p>
        </p:txBody>
      </p:sp>
    </p:spTree>
    <p:extLst>
      <p:ext uri="{BB962C8B-B14F-4D97-AF65-F5344CB8AC3E}">
        <p14:creationId xmlns:p14="http://schemas.microsoft.com/office/powerpoint/2010/main" val="2456289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54BA20-1E1D-8820-94E1-C3B39422452A}"/>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endParaRPr lang="en-CA"/>
          </a:p>
        </p:txBody>
      </p:sp>
      <p:sp>
        <p:nvSpPr>
          <p:cNvPr id="3" name="Espace réservé pour une image  2">
            <a:extLst>
              <a:ext uri="{FF2B5EF4-FFF2-40B4-BE49-F238E27FC236}">
                <a16:creationId xmlns:a16="http://schemas.microsoft.com/office/drawing/2014/main" id="{897E42B4-EC73-5EFA-5385-512EDABFBE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ce réservé du texte 3">
            <a:extLst>
              <a:ext uri="{FF2B5EF4-FFF2-40B4-BE49-F238E27FC236}">
                <a16:creationId xmlns:a16="http://schemas.microsoft.com/office/drawing/2014/main" id="{930E41E0-3015-AABC-8A0A-A1EA1E3A41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7B2C90A8-BAE5-7221-2907-5029A6A3B6A5}"/>
              </a:ext>
            </a:extLst>
          </p:cNvPr>
          <p:cNvSpPr>
            <a:spLocks noGrp="1"/>
          </p:cNvSpPr>
          <p:nvPr>
            <p:ph type="dt" sz="half" idx="10"/>
          </p:nvPr>
        </p:nvSpPr>
        <p:spPr/>
        <p:txBody>
          <a:bodyPr/>
          <a:lstStyle/>
          <a:p>
            <a:fld id="{240C840B-5DCA-4AAE-927C-53372A6E1CE6}" type="datetimeFigureOut">
              <a:rPr lang="en-CA" smtClean="0"/>
              <a:t>2023-12-14</a:t>
            </a:fld>
            <a:endParaRPr lang="en-CA"/>
          </a:p>
        </p:txBody>
      </p:sp>
      <p:sp>
        <p:nvSpPr>
          <p:cNvPr id="6" name="Espace réservé du pied de page 5">
            <a:extLst>
              <a:ext uri="{FF2B5EF4-FFF2-40B4-BE49-F238E27FC236}">
                <a16:creationId xmlns:a16="http://schemas.microsoft.com/office/drawing/2014/main" id="{EA612328-9FB9-4360-2995-807C05C23578}"/>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DCBC7929-E528-C8C5-F72E-3D6AA8C77481}"/>
              </a:ext>
            </a:extLst>
          </p:cNvPr>
          <p:cNvSpPr>
            <a:spLocks noGrp="1"/>
          </p:cNvSpPr>
          <p:nvPr>
            <p:ph type="sldNum" sz="quarter" idx="12"/>
          </p:nvPr>
        </p:nvSpPr>
        <p:spPr/>
        <p:txBody>
          <a:bodyPr/>
          <a:lstStyle/>
          <a:p>
            <a:fld id="{3482B76F-28D0-4CED-B361-FC0EF39226F5}" type="slidenum">
              <a:rPr lang="en-CA" smtClean="0"/>
              <a:t>‹n°›</a:t>
            </a:fld>
            <a:endParaRPr lang="en-CA"/>
          </a:p>
        </p:txBody>
      </p:sp>
    </p:spTree>
    <p:extLst>
      <p:ext uri="{BB962C8B-B14F-4D97-AF65-F5344CB8AC3E}">
        <p14:creationId xmlns:p14="http://schemas.microsoft.com/office/powerpoint/2010/main" val="2342509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81315E6-269E-20EF-0818-4C5FC166DA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Modifier le style du titre</a:t>
            </a:r>
            <a:endParaRPr lang="en-CA"/>
          </a:p>
        </p:txBody>
      </p:sp>
      <p:sp>
        <p:nvSpPr>
          <p:cNvPr id="3" name="Espace réservé du texte 2">
            <a:extLst>
              <a:ext uri="{FF2B5EF4-FFF2-40B4-BE49-F238E27FC236}">
                <a16:creationId xmlns:a16="http://schemas.microsoft.com/office/drawing/2014/main" id="{34177B06-A8DB-EB0C-B7BF-F4357D64A7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e la date 3">
            <a:extLst>
              <a:ext uri="{FF2B5EF4-FFF2-40B4-BE49-F238E27FC236}">
                <a16:creationId xmlns:a16="http://schemas.microsoft.com/office/drawing/2014/main" id="{FF8E4549-9829-C668-100E-A002810024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0C840B-5DCA-4AAE-927C-53372A6E1CE6}" type="datetimeFigureOut">
              <a:rPr lang="en-CA" smtClean="0"/>
              <a:t>2023-12-14</a:t>
            </a:fld>
            <a:endParaRPr lang="en-CA"/>
          </a:p>
        </p:txBody>
      </p:sp>
      <p:sp>
        <p:nvSpPr>
          <p:cNvPr id="5" name="Espace réservé du pied de page 4">
            <a:extLst>
              <a:ext uri="{FF2B5EF4-FFF2-40B4-BE49-F238E27FC236}">
                <a16:creationId xmlns:a16="http://schemas.microsoft.com/office/drawing/2014/main" id="{EAB0CC83-6E38-F911-8A56-885BE336D6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ce réservé du numéro de diapositive 5">
            <a:extLst>
              <a:ext uri="{FF2B5EF4-FFF2-40B4-BE49-F238E27FC236}">
                <a16:creationId xmlns:a16="http://schemas.microsoft.com/office/drawing/2014/main" id="{D4BFA211-B2EF-6276-377F-1C8378774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82B76F-28D0-4CED-B361-FC0EF39226F5}" type="slidenum">
              <a:rPr lang="en-CA" smtClean="0"/>
              <a:t>‹n°›</a:t>
            </a:fld>
            <a:endParaRPr lang="en-CA"/>
          </a:p>
        </p:txBody>
      </p:sp>
    </p:spTree>
    <p:extLst>
      <p:ext uri="{BB962C8B-B14F-4D97-AF65-F5344CB8AC3E}">
        <p14:creationId xmlns:p14="http://schemas.microsoft.com/office/powerpoint/2010/main" val="816596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info@adosdanne.art" TargetMode="External"/><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32.svg"/><Relationship Id="rId5" Type="http://schemas.openxmlformats.org/officeDocument/2006/relationships/image" Target="../media/image26.jpg"/><Relationship Id="rId10" Type="http://schemas.openxmlformats.org/officeDocument/2006/relationships/image" Target="../media/image31.png"/><Relationship Id="rId4" Type="http://schemas.openxmlformats.org/officeDocument/2006/relationships/image" Target="../media/image25.jp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mailto:info@adosdanne.art" TargetMode="External"/><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apollo-magazine.com/40-under-4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hyperlink" Target="https://www.apollo-magazine.com/" TargetMode="Externa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3FC8FB-F0C3-B982-0E51-1BB79FFCF1EE}"/>
              </a:ext>
            </a:extLst>
          </p:cNvPr>
          <p:cNvSpPr>
            <a:spLocks noGrp="1" noRot="1" noMove="1" noResize="1" noEditPoints="1" noAdjustHandles="1" noChangeArrowheads="1" noChangeShapeType="1"/>
          </p:cNvSpPr>
          <p:nvPr/>
        </p:nvSpPr>
        <p:spPr>
          <a:xfrm>
            <a:off x="0" y="0"/>
            <a:ext cx="2101174" cy="6858000"/>
          </a:xfrm>
          <a:prstGeom prst="rect">
            <a:avLst/>
          </a:prstGeom>
          <a:solidFill>
            <a:srgbClr val="35A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57A70FE3-3F50-42E4-8B16-7450F8CB1ABA}"/>
              </a:ext>
            </a:extLst>
          </p:cNvPr>
          <p:cNvSpPr>
            <a:spLocks noGrp="1" noRot="1" noMove="1" noResize="1" noEditPoints="1" noAdjustHandles="1" noChangeArrowheads="1" noChangeShapeType="1"/>
          </p:cNvSpPr>
          <p:nvPr/>
        </p:nvSpPr>
        <p:spPr>
          <a:xfrm>
            <a:off x="2101174" y="-9728"/>
            <a:ext cx="10090826" cy="686772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ZoneTexte 9">
            <a:extLst>
              <a:ext uri="{FF2B5EF4-FFF2-40B4-BE49-F238E27FC236}">
                <a16:creationId xmlns:a16="http://schemas.microsoft.com/office/drawing/2014/main" id="{D7D79FE8-BFCF-29AE-40D0-53A059DF3F25}"/>
              </a:ext>
            </a:extLst>
          </p:cNvPr>
          <p:cNvSpPr txBox="1"/>
          <p:nvPr/>
        </p:nvSpPr>
        <p:spPr>
          <a:xfrm rot="16200000">
            <a:off x="-2148616" y="2565757"/>
            <a:ext cx="6448254" cy="1569660"/>
          </a:xfrm>
          <a:prstGeom prst="rect">
            <a:avLst/>
          </a:prstGeom>
          <a:noFill/>
        </p:spPr>
        <p:txBody>
          <a:bodyPr wrap="square" rtlCol="0">
            <a:spAutoFit/>
          </a:bodyPr>
          <a:lstStyle/>
          <a:p>
            <a:r>
              <a:rPr lang="fr-CA" sz="9600" b="1" dirty="0" err="1">
                <a:latin typeface="Poiret One" panose="02000000000000000000" pitchFamily="2" charset="0"/>
                <a:cs typeface="Aharoni" panose="02010803020104030203" pitchFamily="2" charset="-79"/>
              </a:rPr>
              <a:t>Re</a:t>
            </a:r>
            <a:r>
              <a:rPr lang="fr-CA" sz="9600" b="1" dirty="0" err="1">
                <a:solidFill>
                  <a:schemeClr val="bg1"/>
                </a:solidFill>
                <a:latin typeface="Poiret One" panose="02000000000000000000" pitchFamily="2" charset="0"/>
                <a:cs typeface="Aharoni" panose="02010803020104030203" pitchFamily="2" charset="-79"/>
              </a:rPr>
              <a:t>looking</a:t>
            </a:r>
            <a:r>
              <a:rPr lang="fr-CA" sz="2800" b="1" dirty="0" err="1">
                <a:solidFill>
                  <a:schemeClr val="bg1"/>
                </a:solidFill>
                <a:latin typeface="Poiret One" panose="02000000000000000000" pitchFamily="2" charset="0"/>
                <a:cs typeface="Aharoni" panose="02010803020104030203" pitchFamily="2" charset="-79"/>
              </a:rPr>
              <a:t>_REVISÉ</a:t>
            </a:r>
            <a:endParaRPr lang="en-CA" sz="8800" b="1" dirty="0">
              <a:solidFill>
                <a:schemeClr val="bg1"/>
              </a:solidFill>
              <a:latin typeface="Poiret One" panose="02000000000000000000" pitchFamily="2" charset="0"/>
              <a:cs typeface="Aharoni" panose="02010803020104030203" pitchFamily="2" charset="-79"/>
            </a:endParaRPr>
          </a:p>
        </p:txBody>
      </p:sp>
      <p:sp>
        <p:nvSpPr>
          <p:cNvPr id="3" name="ZoneTexte 2">
            <a:extLst>
              <a:ext uri="{FF2B5EF4-FFF2-40B4-BE49-F238E27FC236}">
                <a16:creationId xmlns:a16="http://schemas.microsoft.com/office/drawing/2014/main" id="{4BE7ED03-841F-1803-6812-EFA19C7AE031}"/>
              </a:ext>
            </a:extLst>
          </p:cNvPr>
          <p:cNvSpPr txBox="1"/>
          <p:nvPr/>
        </p:nvSpPr>
        <p:spPr>
          <a:xfrm>
            <a:off x="2214991" y="5374385"/>
            <a:ext cx="4773796" cy="1200329"/>
          </a:xfrm>
          <a:prstGeom prst="rect">
            <a:avLst/>
          </a:prstGeom>
          <a:noFill/>
        </p:spPr>
        <p:txBody>
          <a:bodyPr wrap="square" rtlCol="0">
            <a:spAutoFit/>
          </a:bodyPr>
          <a:lstStyle/>
          <a:p>
            <a:r>
              <a:rPr lang="fr-CA" sz="3600" b="1" dirty="0">
                <a:solidFill>
                  <a:schemeClr val="bg2"/>
                </a:solidFill>
                <a:latin typeface="Poiret One" panose="02000000000000000000" pitchFamily="2" charset="0"/>
              </a:rPr>
              <a:t>Entreprises |</a:t>
            </a:r>
            <a:r>
              <a:rPr lang="fr-CA" sz="3600" dirty="0">
                <a:solidFill>
                  <a:schemeClr val="bg2"/>
                </a:solidFill>
                <a:latin typeface="Poiret One" panose="02000000000000000000" pitchFamily="2" charset="0"/>
              </a:rPr>
              <a:t> </a:t>
            </a:r>
            <a:r>
              <a:rPr lang="fr-CA" sz="3600" b="1" dirty="0">
                <a:solidFill>
                  <a:schemeClr val="bg2"/>
                </a:solidFill>
                <a:latin typeface="Poiret One" panose="02000000000000000000" pitchFamily="2" charset="0"/>
              </a:rPr>
              <a:t>APOLLO</a:t>
            </a:r>
          </a:p>
          <a:p>
            <a:r>
              <a:rPr lang="fr-CA" sz="3600" b="1" dirty="0">
                <a:solidFill>
                  <a:schemeClr val="bg2"/>
                </a:solidFill>
                <a:latin typeface="Poiret One" panose="02000000000000000000" pitchFamily="2" charset="0"/>
              </a:rPr>
              <a:t>Contact |</a:t>
            </a:r>
            <a:r>
              <a:rPr lang="fr-CA" sz="3600" dirty="0">
                <a:solidFill>
                  <a:schemeClr val="bg2"/>
                </a:solidFill>
                <a:latin typeface="Poiret One" panose="02000000000000000000" pitchFamily="2" charset="0"/>
              </a:rPr>
              <a:t> Leila </a:t>
            </a:r>
            <a:r>
              <a:rPr lang="fr-CA" sz="3600" dirty="0" err="1">
                <a:solidFill>
                  <a:schemeClr val="bg2"/>
                </a:solidFill>
                <a:latin typeface="Poiret One" panose="02000000000000000000" pitchFamily="2" charset="0"/>
              </a:rPr>
              <a:t>Aouni</a:t>
            </a:r>
            <a:endParaRPr lang="fr-CA" sz="3600" dirty="0">
              <a:solidFill>
                <a:schemeClr val="bg2"/>
              </a:solidFill>
              <a:latin typeface="Poiret One" panose="02000000000000000000" pitchFamily="2" charset="0"/>
            </a:endParaRPr>
          </a:p>
        </p:txBody>
      </p:sp>
      <p:pic>
        <p:nvPicPr>
          <p:cNvPr id="6" name="Image 5">
            <a:extLst>
              <a:ext uri="{FF2B5EF4-FFF2-40B4-BE49-F238E27FC236}">
                <a16:creationId xmlns:a16="http://schemas.microsoft.com/office/drawing/2014/main" id="{CA9011FE-8CCC-2932-7BBE-76C9E227C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3009" y="413213"/>
            <a:ext cx="731638" cy="663509"/>
          </a:xfrm>
          <a:prstGeom prst="rect">
            <a:avLst/>
          </a:prstGeom>
        </p:spPr>
      </p:pic>
      <p:sp>
        <p:nvSpPr>
          <p:cNvPr id="7" name="ZoneTexte 6">
            <a:extLst>
              <a:ext uri="{FF2B5EF4-FFF2-40B4-BE49-F238E27FC236}">
                <a16:creationId xmlns:a16="http://schemas.microsoft.com/office/drawing/2014/main" id="{1D287DCE-BD57-4510-1235-A482EF79328E}"/>
              </a:ext>
            </a:extLst>
          </p:cNvPr>
          <p:cNvSpPr txBox="1"/>
          <p:nvPr/>
        </p:nvSpPr>
        <p:spPr>
          <a:xfrm>
            <a:off x="9040113" y="5626073"/>
            <a:ext cx="2599061" cy="1200329"/>
          </a:xfrm>
          <a:prstGeom prst="rect">
            <a:avLst/>
          </a:prstGeom>
          <a:noFill/>
        </p:spPr>
        <p:txBody>
          <a:bodyPr wrap="square" rtlCol="0">
            <a:spAutoFit/>
          </a:bodyPr>
          <a:lstStyle/>
          <a:p>
            <a:pPr algn="r"/>
            <a:r>
              <a:rPr lang="fr-CA" dirty="0">
                <a:solidFill>
                  <a:schemeClr val="bg2"/>
                </a:solidFill>
                <a:latin typeface="Poiret One" panose="02000000000000000000" pitchFamily="2" charset="0"/>
              </a:rPr>
              <a:t>Cassandra Anne Gomez</a:t>
            </a:r>
          </a:p>
          <a:p>
            <a:pPr algn="r"/>
            <a:r>
              <a:rPr lang="fr-CA" dirty="0" err="1">
                <a:solidFill>
                  <a:schemeClr val="bg2"/>
                </a:solidFill>
                <a:latin typeface="Poiret One" panose="02000000000000000000" pitchFamily="2" charset="0"/>
                <a:hlinkClick r:id="rId3"/>
              </a:rPr>
              <a:t>info@adosdanne.art</a:t>
            </a:r>
            <a:endParaRPr lang="fr-CA" dirty="0">
              <a:solidFill>
                <a:schemeClr val="bg2"/>
              </a:solidFill>
              <a:latin typeface="Poiret One" panose="02000000000000000000" pitchFamily="2" charset="0"/>
            </a:endParaRPr>
          </a:p>
          <a:p>
            <a:pPr algn="r"/>
            <a:r>
              <a:rPr lang="fr-CA" dirty="0">
                <a:solidFill>
                  <a:schemeClr val="bg2"/>
                </a:solidFill>
                <a:latin typeface="Poiret One" panose="02000000000000000000" pitchFamily="2" charset="0"/>
              </a:rPr>
              <a:t>(514)235-8956</a:t>
            </a:r>
          </a:p>
          <a:p>
            <a:pPr algn="r"/>
            <a:endParaRPr lang="en-CA" dirty="0"/>
          </a:p>
        </p:txBody>
      </p:sp>
      <p:pic>
        <p:nvPicPr>
          <p:cNvPr id="9" name="Graphique 8" descr="Envelope contour">
            <a:extLst>
              <a:ext uri="{FF2B5EF4-FFF2-40B4-BE49-F238E27FC236}">
                <a16:creationId xmlns:a16="http://schemas.microsoft.com/office/drawing/2014/main" id="{4EB1D542-9677-CF06-AAFC-2084161774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1339" y="5950501"/>
            <a:ext cx="289054" cy="289054"/>
          </a:xfrm>
          <a:prstGeom prst="rect">
            <a:avLst/>
          </a:prstGeom>
        </p:spPr>
      </p:pic>
      <p:pic>
        <p:nvPicPr>
          <p:cNvPr id="13" name="Graphique 12" descr="Receiver contour">
            <a:extLst>
              <a:ext uri="{FF2B5EF4-FFF2-40B4-BE49-F238E27FC236}">
                <a16:creationId xmlns:a16="http://schemas.microsoft.com/office/drawing/2014/main" id="{C82198D7-E66F-39B0-C851-33123F9CBF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90502" y="6239555"/>
            <a:ext cx="289054" cy="289054"/>
          </a:xfrm>
          <a:prstGeom prst="rect">
            <a:avLst/>
          </a:prstGeom>
        </p:spPr>
      </p:pic>
      <p:sp>
        <p:nvSpPr>
          <p:cNvPr id="14" name="ZoneTexte 13">
            <a:extLst>
              <a:ext uri="{FF2B5EF4-FFF2-40B4-BE49-F238E27FC236}">
                <a16:creationId xmlns:a16="http://schemas.microsoft.com/office/drawing/2014/main" id="{AED09CC0-4A7A-C6D7-5440-184ECE3B7333}"/>
              </a:ext>
            </a:extLst>
          </p:cNvPr>
          <p:cNvSpPr txBox="1"/>
          <p:nvPr/>
        </p:nvSpPr>
        <p:spPr>
          <a:xfrm>
            <a:off x="9322813" y="1108595"/>
            <a:ext cx="2306320" cy="461665"/>
          </a:xfrm>
          <a:prstGeom prst="rect">
            <a:avLst/>
          </a:prstGeom>
          <a:noFill/>
        </p:spPr>
        <p:txBody>
          <a:bodyPr wrap="square" rtlCol="0">
            <a:spAutoFit/>
          </a:bodyPr>
          <a:lstStyle/>
          <a:p>
            <a:r>
              <a:rPr lang="fr-CA" sz="2400" b="1" dirty="0">
                <a:solidFill>
                  <a:schemeClr val="bg2"/>
                </a:solidFill>
                <a:latin typeface="Poiret One" panose="02000000000000000000" pitchFamily="2" charset="0"/>
              </a:rPr>
              <a:t>À DOS D’ANNE</a:t>
            </a:r>
            <a:endParaRPr lang="en-CA" sz="2400" b="1" dirty="0">
              <a:solidFill>
                <a:schemeClr val="bg2"/>
              </a:solidFill>
              <a:latin typeface="Poiret One" panose="02000000000000000000" pitchFamily="2" charset="0"/>
            </a:endParaRPr>
          </a:p>
        </p:txBody>
      </p:sp>
    </p:spTree>
    <p:extLst>
      <p:ext uri="{BB962C8B-B14F-4D97-AF65-F5344CB8AC3E}">
        <p14:creationId xmlns:p14="http://schemas.microsoft.com/office/powerpoint/2010/main" val="274473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7EA42-2D9E-2C9E-26D0-DCE7E00BEE1E}"/>
              </a:ext>
            </a:extLst>
          </p:cNvPr>
          <p:cNvSpPr>
            <a:spLocks noGrp="1"/>
          </p:cNvSpPr>
          <p:nvPr>
            <p:ph type="title"/>
          </p:nvPr>
        </p:nvSpPr>
        <p:spPr>
          <a:xfrm>
            <a:off x="838200" y="1066800"/>
            <a:ext cx="10515600" cy="639128"/>
          </a:xfrm>
        </p:spPr>
        <p:txBody>
          <a:bodyPr>
            <a:normAutofit/>
          </a:bodyPr>
          <a:lstStyle/>
          <a:p>
            <a:r>
              <a:rPr lang="fr-CA" sz="2800" b="1" dirty="0">
                <a:latin typeface="Poiret One" panose="02000000000000000000" pitchFamily="2" charset="0"/>
                <a:cs typeface="Aharoni" panose="02010803020104030203" pitchFamily="2" charset="-79"/>
              </a:rPr>
              <a:t>Objectif SMART</a:t>
            </a:r>
            <a:endParaRPr lang="en-CA" sz="2800" b="1" dirty="0">
              <a:latin typeface="Poiret One" panose="02000000000000000000" pitchFamily="2" charset="0"/>
              <a:cs typeface="Aharoni" panose="02010803020104030203" pitchFamily="2" charset="-79"/>
            </a:endParaRPr>
          </a:p>
        </p:txBody>
      </p:sp>
      <p:sp>
        <p:nvSpPr>
          <p:cNvPr id="19" name="ZoneTexte 18">
            <a:extLst>
              <a:ext uri="{FF2B5EF4-FFF2-40B4-BE49-F238E27FC236}">
                <a16:creationId xmlns:a16="http://schemas.microsoft.com/office/drawing/2014/main" id="{C8B3D7B6-7258-5081-A138-B93D070C1FAE}"/>
              </a:ext>
            </a:extLst>
          </p:cNvPr>
          <p:cNvSpPr txBox="1"/>
          <p:nvPr/>
        </p:nvSpPr>
        <p:spPr>
          <a:xfrm>
            <a:off x="3466022" y="3167390"/>
            <a:ext cx="3476284" cy="523220"/>
          </a:xfrm>
          <a:prstGeom prst="rect">
            <a:avLst/>
          </a:prstGeom>
          <a:solidFill>
            <a:schemeClr val="bg1">
              <a:lumMod val="75000"/>
            </a:schemeClr>
          </a:solidFill>
          <a:ln>
            <a:noFill/>
            <a:prstDash val="dash"/>
          </a:ln>
          <a:effectLst>
            <a:outerShdw blurRad="50800" dist="38100" dir="5400000" algn="t" rotWithShape="0">
              <a:prstClr val="black">
                <a:alpha val="40000"/>
              </a:prstClr>
            </a:outerShdw>
          </a:effectLst>
        </p:spPr>
        <p:txBody>
          <a:bodyPr wrap="square" rtlCol="0">
            <a:spAutoFit/>
          </a:bodyPr>
          <a:lstStyle/>
          <a:p>
            <a:r>
              <a:rPr lang="fr-CA" sz="1400" dirty="0">
                <a:latin typeface="Poiret One" panose="02000000000000000000" pitchFamily="2" charset="0"/>
              </a:rPr>
              <a:t>2. Augmenter les abonnements à la version imprimée du magazine</a:t>
            </a:r>
            <a:endParaRPr lang="en-CA" sz="1400" dirty="0">
              <a:latin typeface="Poiret One" panose="02000000000000000000" pitchFamily="2" charset="0"/>
            </a:endParaRPr>
          </a:p>
        </p:txBody>
      </p:sp>
      <p:sp>
        <p:nvSpPr>
          <p:cNvPr id="20" name="ZoneTexte 19">
            <a:extLst>
              <a:ext uri="{FF2B5EF4-FFF2-40B4-BE49-F238E27FC236}">
                <a16:creationId xmlns:a16="http://schemas.microsoft.com/office/drawing/2014/main" id="{B7CD4CF4-7C53-DC16-EF18-34298A7B7D70}"/>
              </a:ext>
            </a:extLst>
          </p:cNvPr>
          <p:cNvSpPr txBox="1"/>
          <p:nvPr/>
        </p:nvSpPr>
        <p:spPr>
          <a:xfrm>
            <a:off x="1684506" y="2184901"/>
            <a:ext cx="3628089" cy="523220"/>
          </a:xfrm>
          <a:prstGeom prst="rect">
            <a:avLst/>
          </a:prstGeom>
          <a:solidFill>
            <a:schemeClr val="bg1">
              <a:lumMod val="75000"/>
            </a:schemeClr>
          </a:solidFill>
          <a:ln>
            <a:noFill/>
            <a:prstDash val="dash"/>
          </a:ln>
          <a:effectLst>
            <a:outerShdw blurRad="50800" dist="38100" dir="5400000" algn="t" rotWithShape="0">
              <a:prstClr val="black">
                <a:alpha val="40000"/>
              </a:prstClr>
            </a:outerShdw>
          </a:effectLst>
        </p:spPr>
        <p:txBody>
          <a:bodyPr wrap="square" rtlCol="0">
            <a:spAutoFit/>
          </a:bodyPr>
          <a:lstStyle/>
          <a:p>
            <a:r>
              <a:rPr lang="fr-CA" sz="1400" dirty="0">
                <a:latin typeface="Poiret One" panose="02000000000000000000" pitchFamily="2" charset="0"/>
              </a:rPr>
              <a:t>1. Augmenter la quantité de lecteur âgé entre 25 et 35 ans. </a:t>
            </a:r>
            <a:endParaRPr lang="en-CA" sz="1400" dirty="0">
              <a:latin typeface="Poiret One" panose="02000000000000000000" pitchFamily="2" charset="0"/>
            </a:endParaRPr>
          </a:p>
        </p:txBody>
      </p:sp>
      <p:sp>
        <p:nvSpPr>
          <p:cNvPr id="21" name="ZoneTexte 20">
            <a:extLst>
              <a:ext uri="{FF2B5EF4-FFF2-40B4-BE49-F238E27FC236}">
                <a16:creationId xmlns:a16="http://schemas.microsoft.com/office/drawing/2014/main" id="{F1A5E1EA-0FFD-5049-8D73-FF652C24B885}"/>
              </a:ext>
            </a:extLst>
          </p:cNvPr>
          <p:cNvSpPr txBox="1"/>
          <p:nvPr/>
        </p:nvSpPr>
        <p:spPr>
          <a:xfrm>
            <a:off x="5312595" y="4149879"/>
            <a:ext cx="3628089" cy="738664"/>
          </a:xfrm>
          <a:prstGeom prst="rect">
            <a:avLst/>
          </a:prstGeom>
          <a:solidFill>
            <a:schemeClr val="bg1">
              <a:lumMod val="75000"/>
            </a:schemeClr>
          </a:solidFill>
          <a:ln>
            <a:noFill/>
            <a:prstDash val="dash"/>
          </a:ln>
          <a:effectLst>
            <a:outerShdw blurRad="50800" dist="38100" dir="5400000" algn="t" rotWithShape="0">
              <a:prstClr val="black">
                <a:alpha val="40000"/>
              </a:prstClr>
            </a:outerShdw>
          </a:effectLst>
        </p:spPr>
        <p:txBody>
          <a:bodyPr wrap="square" rtlCol="0">
            <a:spAutoFit/>
          </a:bodyPr>
          <a:lstStyle/>
          <a:p>
            <a:r>
              <a:rPr lang="fr-CA" sz="1400" dirty="0">
                <a:latin typeface="Poiret One" panose="02000000000000000000" pitchFamily="2" charset="0"/>
              </a:rPr>
              <a:t>3. Alléger le ton du magazine en travaillant la typographie, la palette de couleur et la hiérarchie des éléments </a:t>
            </a:r>
            <a:endParaRPr lang="en-CA" sz="1400" dirty="0">
              <a:latin typeface="Poiret One" panose="02000000000000000000" pitchFamily="2" charset="0"/>
            </a:endParaRPr>
          </a:p>
        </p:txBody>
      </p:sp>
      <p:sp>
        <p:nvSpPr>
          <p:cNvPr id="22" name="ZoneTexte 21">
            <a:extLst>
              <a:ext uri="{FF2B5EF4-FFF2-40B4-BE49-F238E27FC236}">
                <a16:creationId xmlns:a16="http://schemas.microsoft.com/office/drawing/2014/main" id="{BE3D110D-D268-EC6F-6A37-3CD442D94162}"/>
              </a:ext>
            </a:extLst>
          </p:cNvPr>
          <p:cNvSpPr txBox="1"/>
          <p:nvPr/>
        </p:nvSpPr>
        <p:spPr>
          <a:xfrm>
            <a:off x="7126639" y="5424057"/>
            <a:ext cx="3408190" cy="523220"/>
          </a:xfrm>
          <a:prstGeom prst="rect">
            <a:avLst/>
          </a:prstGeom>
          <a:solidFill>
            <a:schemeClr val="bg1">
              <a:lumMod val="75000"/>
            </a:schemeClr>
          </a:solidFill>
          <a:ln>
            <a:noFill/>
            <a:prstDash val="dash"/>
          </a:ln>
          <a:effectLst>
            <a:outerShdw blurRad="50800" dist="38100" dir="5400000" algn="t" rotWithShape="0">
              <a:prstClr val="black">
                <a:alpha val="40000"/>
              </a:prstClr>
            </a:outerShdw>
          </a:effectLst>
        </p:spPr>
        <p:txBody>
          <a:bodyPr wrap="square" rtlCol="0">
            <a:spAutoFit/>
          </a:bodyPr>
          <a:lstStyle/>
          <a:p>
            <a:r>
              <a:rPr lang="fr-CA" sz="1400" dirty="0">
                <a:latin typeface="Poiret One" panose="02000000000000000000" pitchFamily="2" charset="0"/>
              </a:rPr>
              <a:t>4. Augmenter la quantité de lecteur de 15% d’ici la prochaine année</a:t>
            </a:r>
            <a:endParaRPr lang="en-CA" sz="1400" dirty="0">
              <a:latin typeface="Poiret One" panose="02000000000000000000" pitchFamily="2" charset="0"/>
            </a:endParaRPr>
          </a:p>
        </p:txBody>
      </p:sp>
    </p:spTree>
    <p:extLst>
      <p:ext uri="{BB962C8B-B14F-4D97-AF65-F5344CB8AC3E}">
        <p14:creationId xmlns:p14="http://schemas.microsoft.com/office/powerpoint/2010/main" val="2464746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4039ACC-C72D-CDAE-7B96-3E142F028956}"/>
              </a:ext>
            </a:extLst>
          </p:cNvPr>
          <p:cNvSpPr/>
          <p:nvPr/>
        </p:nvSpPr>
        <p:spPr>
          <a:xfrm>
            <a:off x="5392744" y="2285640"/>
            <a:ext cx="2397760" cy="584775"/>
          </a:xfrm>
          <a:prstGeom prst="rect">
            <a:avLst/>
          </a:prstGeom>
          <a:solidFill>
            <a:schemeClr val="bg1">
              <a:lumMod val="8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CA" dirty="0">
              <a:latin typeface="Poiret One" panose="02000000000000000000" pitchFamily="2" charset="0"/>
            </a:endParaRPr>
          </a:p>
        </p:txBody>
      </p:sp>
      <p:sp>
        <p:nvSpPr>
          <p:cNvPr id="2" name="Titre 1">
            <a:extLst>
              <a:ext uri="{FF2B5EF4-FFF2-40B4-BE49-F238E27FC236}">
                <a16:creationId xmlns:a16="http://schemas.microsoft.com/office/drawing/2014/main" id="{6A593388-78C2-6901-3763-4C24ED43834A}"/>
              </a:ext>
            </a:extLst>
          </p:cNvPr>
          <p:cNvSpPr>
            <a:spLocks noGrp="1"/>
          </p:cNvSpPr>
          <p:nvPr>
            <p:ph type="title"/>
          </p:nvPr>
        </p:nvSpPr>
        <p:spPr/>
        <p:txBody>
          <a:bodyPr/>
          <a:lstStyle/>
          <a:p>
            <a:r>
              <a:rPr lang="fr-CA" dirty="0">
                <a:latin typeface="Aharoni" panose="02010803020104030203" pitchFamily="2" charset="-79"/>
                <a:cs typeface="Aharoni" panose="02010803020104030203" pitchFamily="2" charset="-79"/>
              </a:rPr>
              <a:t>Persona</a:t>
            </a:r>
            <a:endParaRPr lang="en-CA" dirty="0">
              <a:latin typeface="Aharoni" panose="02010803020104030203" pitchFamily="2" charset="-79"/>
              <a:cs typeface="Aharoni" panose="02010803020104030203" pitchFamily="2" charset="-79"/>
            </a:endParaRPr>
          </a:p>
        </p:txBody>
      </p:sp>
      <p:cxnSp>
        <p:nvCxnSpPr>
          <p:cNvPr id="6" name="Connecteur droit 5">
            <a:extLst>
              <a:ext uri="{FF2B5EF4-FFF2-40B4-BE49-F238E27FC236}">
                <a16:creationId xmlns:a16="http://schemas.microsoft.com/office/drawing/2014/main" id="{D167B58F-E521-BE88-8033-2BB257EA0875}"/>
              </a:ext>
            </a:extLst>
          </p:cNvPr>
          <p:cNvCxnSpPr/>
          <p:nvPr/>
        </p:nvCxnSpPr>
        <p:spPr>
          <a:xfrm>
            <a:off x="838200" y="1348740"/>
            <a:ext cx="10515600" cy="0"/>
          </a:xfrm>
          <a:prstGeom prst="line">
            <a:avLst/>
          </a:prstGeom>
          <a:ln w="28575">
            <a:solidFill>
              <a:srgbClr val="35AB3F"/>
            </a:solidFill>
          </a:ln>
        </p:spPr>
        <p:style>
          <a:lnRef idx="1">
            <a:schemeClr val="dk1"/>
          </a:lnRef>
          <a:fillRef idx="0">
            <a:schemeClr val="dk1"/>
          </a:fillRef>
          <a:effectRef idx="0">
            <a:schemeClr val="dk1"/>
          </a:effectRef>
          <a:fontRef idx="minor">
            <a:schemeClr val="tx1"/>
          </a:fontRef>
        </p:style>
      </p:cxnSp>
      <p:pic>
        <p:nvPicPr>
          <p:cNvPr id="4" name="Image 3">
            <a:extLst>
              <a:ext uri="{FF2B5EF4-FFF2-40B4-BE49-F238E27FC236}">
                <a16:creationId xmlns:a16="http://schemas.microsoft.com/office/drawing/2014/main" id="{84926F3B-204C-8EF7-F33F-D40B765C754E}"/>
              </a:ext>
            </a:extLst>
          </p:cNvPr>
          <p:cNvPicPr>
            <a:picLocks noChangeAspect="1"/>
          </p:cNvPicPr>
          <p:nvPr/>
        </p:nvPicPr>
        <p:blipFill rotWithShape="1">
          <a:blip r:embed="rId2">
            <a:extLst>
              <a:ext uri="{28A0092B-C50C-407E-A947-70E740481C1C}">
                <a14:useLocalDpi xmlns:a14="http://schemas.microsoft.com/office/drawing/2010/main" val="0"/>
              </a:ext>
            </a:extLst>
          </a:blip>
          <a:srcRect l="19147" r="2163"/>
          <a:stretch/>
        </p:blipFill>
        <p:spPr>
          <a:xfrm>
            <a:off x="838200" y="1586451"/>
            <a:ext cx="4335562" cy="3161347"/>
          </a:xfrm>
          <a:prstGeom prst="rect">
            <a:avLst/>
          </a:prstGeom>
        </p:spPr>
      </p:pic>
      <p:sp>
        <p:nvSpPr>
          <p:cNvPr id="7" name="ZoneTexte 6">
            <a:extLst>
              <a:ext uri="{FF2B5EF4-FFF2-40B4-BE49-F238E27FC236}">
                <a16:creationId xmlns:a16="http://schemas.microsoft.com/office/drawing/2014/main" id="{072233B2-40B2-DBE4-1149-73988FD5B330}"/>
              </a:ext>
            </a:extLst>
          </p:cNvPr>
          <p:cNvSpPr txBox="1"/>
          <p:nvPr/>
        </p:nvSpPr>
        <p:spPr>
          <a:xfrm>
            <a:off x="5299198" y="1338592"/>
            <a:ext cx="4572000" cy="646331"/>
          </a:xfrm>
          <a:prstGeom prst="rect">
            <a:avLst/>
          </a:prstGeom>
          <a:noFill/>
        </p:spPr>
        <p:txBody>
          <a:bodyPr wrap="square" rtlCol="0">
            <a:spAutoFit/>
          </a:bodyPr>
          <a:lstStyle/>
          <a:p>
            <a:r>
              <a:rPr lang="fr-CA" sz="3600" dirty="0">
                <a:latin typeface="Poiret One" panose="02000000000000000000" pitchFamily="2" charset="0"/>
              </a:rPr>
              <a:t>Nour Malhotra </a:t>
            </a:r>
            <a:endParaRPr lang="en-CA" sz="3600" dirty="0">
              <a:latin typeface="Poiret One" panose="02000000000000000000" pitchFamily="2" charset="0"/>
            </a:endParaRPr>
          </a:p>
        </p:txBody>
      </p:sp>
      <p:sp>
        <p:nvSpPr>
          <p:cNvPr id="8" name="ZoneTexte 7">
            <a:extLst>
              <a:ext uri="{FF2B5EF4-FFF2-40B4-BE49-F238E27FC236}">
                <a16:creationId xmlns:a16="http://schemas.microsoft.com/office/drawing/2014/main" id="{9A6A9A3F-FC74-966B-B98B-37020F0B7449}"/>
              </a:ext>
            </a:extLst>
          </p:cNvPr>
          <p:cNvSpPr txBox="1"/>
          <p:nvPr/>
        </p:nvSpPr>
        <p:spPr>
          <a:xfrm>
            <a:off x="5299198" y="1847373"/>
            <a:ext cx="3805891" cy="369332"/>
          </a:xfrm>
          <a:prstGeom prst="rect">
            <a:avLst/>
          </a:prstGeom>
          <a:noFill/>
        </p:spPr>
        <p:txBody>
          <a:bodyPr wrap="square" rtlCol="0">
            <a:spAutoFit/>
          </a:bodyPr>
          <a:lstStyle/>
          <a:p>
            <a:r>
              <a:rPr lang="fr-CA" dirty="0">
                <a:latin typeface="Poiret One" panose="02000000000000000000" pitchFamily="2" charset="0"/>
              </a:rPr>
              <a:t>27 ans, Artiste étudiante, Toronto</a:t>
            </a:r>
            <a:endParaRPr lang="en-CA" dirty="0">
              <a:latin typeface="Poiret One" panose="02000000000000000000" pitchFamily="2" charset="0"/>
            </a:endParaRPr>
          </a:p>
        </p:txBody>
      </p:sp>
      <p:sp>
        <p:nvSpPr>
          <p:cNvPr id="9" name="ZoneTexte 8">
            <a:extLst>
              <a:ext uri="{FF2B5EF4-FFF2-40B4-BE49-F238E27FC236}">
                <a16:creationId xmlns:a16="http://schemas.microsoft.com/office/drawing/2014/main" id="{1239385A-F0AB-9712-E8FC-39533732997A}"/>
              </a:ext>
            </a:extLst>
          </p:cNvPr>
          <p:cNvSpPr txBox="1"/>
          <p:nvPr/>
        </p:nvSpPr>
        <p:spPr>
          <a:xfrm>
            <a:off x="5465025" y="2347194"/>
            <a:ext cx="2253197" cy="461665"/>
          </a:xfrm>
          <a:prstGeom prst="rect">
            <a:avLst/>
          </a:prstGeom>
          <a:noFill/>
          <a:ln>
            <a:noFill/>
          </a:ln>
        </p:spPr>
        <p:txBody>
          <a:bodyPr wrap="square" rtlCol="0">
            <a:spAutoFit/>
          </a:bodyPr>
          <a:lstStyle/>
          <a:p>
            <a:pPr algn="ctr"/>
            <a:r>
              <a:rPr lang="fr-FR" sz="1200" i="1" dirty="0">
                <a:latin typeface="Poiret One" panose="02000000000000000000" pitchFamily="2" charset="0"/>
              </a:rPr>
              <a:t>« En art comme partout, la pureté seule m'importe. »</a:t>
            </a:r>
            <a:endParaRPr lang="en-CA" sz="1200" i="1" dirty="0">
              <a:latin typeface="Poiret One" panose="02000000000000000000" pitchFamily="2" charset="0"/>
            </a:endParaRPr>
          </a:p>
        </p:txBody>
      </p:sp>
      <p:pic>
        <p:nvPicPr>
          <p:cNvPr id="14" name="Graphique 13" descr="Female Profile contour">
            <a:extLst>
              <a:ext uri="{FF2B5EF4-FFF2-40B4-BE49-F238E27FC236}">
                <a16:creationId xmlns:a16="http://schemas.microsoft.com/office/drawing/2014/main" id="{E9B73667-2AA7-B266-4E5D-05E31A06D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3539" y="5093441"/>
            <a:ext cx="438974" cy="438974"/>
          </a:xfrm>
          <a:prstGeom prst="rect">
            <a:avLst/>
          </a:prstGeom>
        </p:spPr>
      </p:pic>
      <p:grpSp>
        <p:nvGrpSpPr>
          <p:cNvPr id="28" name="Graphique 16" descr="Bullseye contour">
            <a:extLst>
              <a:ext uri="{FF2B5EF4-FFF2-40B4-BE49-F238E27FC236}">
                <a16:creationId xmlns:a16="http://schemas.microsoft.com/office/drawing/2014/main" id="{FB22F073-F1C6-08FD-8E47-2B4DE7ABC133}"/>
              </a:ext>
            </a:extLst>
          </p:cNvPr>
          <p:cNvGrpSpPr/>
          <p:nvPr/>
        </p:nvGrpSpPr>
        <p:grpSpPr>
          <a:xfrm>
            <a:off x="773852" y="5022090"/>
            <a:ext cx="357086" cy="357084"/>
            <a:chOff x="773852" y="5022090"/>
            <a:chExt cx="357086" cy="357084"/>
          </a:xfrm>
          <a:solidFill>
            <a:srgbClr val="000000"/>
          </a:solidFill>
        </p:grpSpPr>
        <p:sp>
          <p:nvSpPr>
            <p:cNvPr id="29" name="Forme libre : forme 28">
              <a:extLst>
                <a:ext uri="{FF2B5EF4-FFF2-40B4-BE49-F238E27FC236}">
                  <a16:creationId xmlns:a16="http://schemas.microsoft.com/office/drawing/2014/main" id="{7C231931-71B4-8F50-5D7E-5570CEF7B9A1}"/>
                </a:ext>
              </a:extLst>
            </p:cNvPr>
            <p:cNvSpPr/>
            <p:nvPr/>
          </p:nvSpPr>
          <p:spPr>
            <a:xfrm>
              <a:off x="773852" y="5044925"/>
              <a:ext cx="334222" cy="334249"/>
            </a:xfrm>
            <a:custGeom>
              <a:avLst/>
              <a:gdLst>
                <a:gd name="connsiteX0" fmla="*/ 300385 w 334222"/>
                <a:gd name="connsiteY0" fmla="*/ 82335 h 334249"/>
                <a:gd name="connsiteX1" fmla="*/ 251915 w 334222"/>
                <a:gd name="connsiteY1" fmla="*/ 300438 h 334249"/>
                <a:gd name="connsiteX2" fmla="*/ 33812 w 334222"/>
                <a:gd name="connsiteY2" fmla="*/ 251968 h 334249"/>
                <a:gd name="connsiteX3" fmla="*/ 82282 w 334222"/>
                <a:gd name="connsiteY3" fmla="*/ 33864 h 334249"/>
                <a:gd name="connsiteX4" fmla="*/ 251915 w 334222"/>
                <a:gd name="connsiteY4" fmla="*/ 33864 h 334249"/>
                <a:gd name="connsiteX5" fmla="*/ 251915 w 334222"/>
                <a:gd name="connsiteY5" fmla="*/ 23137 h 334249"/>
                <a:gd name="connsiteX6" fmla="*/ 23137 w 334222"/>
                <a:gd name="connsiteY6" fmla="*/ 82335 h 334249"/>
                <a:gd name="connsiteX7" fmla="*/ 82335 w 334222"/>
                <a:gd name="connsiteY7" fmla="*/ 311112 h 334249"/>
                <a:gd name="connsiteX8" fmla="*/ 311112 w 334222"/>
                <a:gd name="connsiteY8" fmla="*/ 251915 h 334249"/>
                <a:gd name="connsiteX9" fmla="*/ 311112 w 334222"/>
                <a:gd name="connsiteY9" fmla="*/ 82335 h 33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222" h="334249">
                  <a:moveTo>
                    <a:pt x="300385" y="82335"/>
                  </a:moveTo>
                  <a:cubicBezTo>
                    <a:pt x="347228" y="155947"/>
                    <a:pt x="325527" y="253595"/>
                    <a:pt x="251915" y="300438"/>
                  </a:cubicBezTo>
                  <a:cubicBezTo>
                    <a:pt x="178303" y="347281"/>
                    <a:pt x="80654" y="325580"/>
                    <a:pt x="33812" y="251968"/>
                  </a:cubicBezTo>
                  <a:cubicBezTo>
                    <a:pt x="-13032" y="178356"/>
                    <a:pt x="8669" y="80708"/>
                    <a:pt x="82282" y="33864"/>
                  </a:cubicBezTo>
                  <a:cubicBezTo>
                    <a:pt x="134031" y="934"/>
                    <a:pt x="200165" y="934"/>
                    <a:pt x="251915" y="33864"/>
                  </a:cubicBezTo>
                  <a:lnTo>
                    <a:pt x="251915" y="23137"/>
                  </a:lnTo>
                  <a:cubicBezTo>
                    <a:pt x="172393" y="-23691"/>
                    <a:pt x="69965" y="2813"/>
                    <a:pt x="23137" y="82335"/>
                  </a:cubicBezTo>
                  <a:cubicBezTo>
                    <a:pt x="-23691" y="161857"/>
                    <a:pt x="2812" y="264284"/>
                    <a:pt x="82335" y="311112"/>
                  </a:cubicBezTo>
                  <a:cubicBezTo>
                    <a:pt x="161857" y="357941"/>
                    <a:pt x="264284" y="331437"/>
                    <a:pt x="311112" y="251915"/>
                  </a:cubicBezTo>
                  <a:cubicBezTo>
                    <a:pt x="341927" y="199587"/>
                    <a:pt x="341927" y="134662"/>
                    <a:pt x="311112" y="82335"/>
                  </a:cubicBezTo>
                  <a:close/>
                </a:path>
              </a:pathLst>
            </a:custGeom>
            <a:solidFill>
              <a:srgbClr val="000000"/>
            </a:solidFill>
            <a:ln w="4564" cap="flat">
              <a:noFill/>
              <a:prstDash val="solid"/>
              <a:miter/>
            </a:ln>
          </p:spPr>
          <p:txBody>
            <a:bodyPr rtlCol="0" anchor="ctr"/>
            <a:lstStyle/>
            <a:p>
              <a:endParaRPr lang="en-CA">
                <a:effectLst>
                  <a:outerShdw blurRad="50800" dist="38100" dir="5400000" algn="t" rotWithShape="0">
                    <a:prstClr val="black">
                      <a:alpha val="40000"/>
                    </a:prstClr>
                  </a:outerShdw>
                </a:effectLst>
                <a:latin typeface="Poiret One" panose="02000000000000000000" pitchFamily="2" charset="0"/>
              </a:endParaRPr>
            </a:p>
          </p:txBody>
        </p:sp>
        <p:sp>
          <p:nvSpPr>
            <p:cNvPr id="30" name="Forme libre : forme 29">
              <a:extLst>
                <a:ext uri="{FF2B5EF4-FFF2-40B4-BE49-F238E27FC236}">
                  <a16:creationId xmlns:a16="http://schemas.microsoft.com/office/drawing/2014/main" id="{1BA23154-6463-6967-2418-6D4C38A58CC3}"/>
                </a:ext>
              </a:extLst>
            </p:cNvPr>
            <p:cNvSpPr/>
            <p:nvPr/>
          </p:nvSpPr>
          <p:spPr>
            <a:xfrm>
              <a:off x="833368" y="5104387"/>
              <a:ext cx="215261" cy="215270"/>
            </a:xfrm>
            <a:custGeom>
              <a:avLst/>
              <a:gdLst>
                <a:gd name="connsiteX0" fmla="*/ 169695 w 215261"/>
                <a:gd name="connsiteY0" fmla="*/ 19703 h 215270"/>
                <a:gd name="connsiteX1" fmla="*/ 19704 w 215261"/>
                <a:gd name="connsiteY1" fmla="*/ 45575 h 215270"/>
                <a:gd name="connsiteX2" fmla="*/ 45576 w 215261"/>
                <a:gd name="connsiteY2" fmla="*/ 195567 h 215270"/>
                <a:gd name="connsiteX3" fmla="*/ 195567 w 215261"/>
                <a:gd name="connsiteY3" fmla="*/ 169695 h 215270"/>
                <a:gd name="connsiteX4" fmla="*/ 195567 w 215261"/>
                <a:gd name="connsiteY4" fmla="*/ 45575 h 215270"/>
                <a:gd name="connsiteX5" fmla="*/ 189001 w 215261"/>
                <a:gd name="connsiteY5" fmla="*/ 52137 h 215270"/>
                <a:gd name="connsiteX6" fmla="*/ 163133 w 215261"/>
                <a:gd name="connsiteY6" fmla="*/ 188954 h 215270"/>
                <a:gd name="connsiteX7" fmla="*/ 26316 w 215261"/>
                <a:gd name="connsiteY7" fmla="*/ 163087 h 215270"/>
                <a:gd name="connsiteX8" fmla="*/ 52183 w 215261"/>
                <a:gd name="connsiteY8" fmla="*/ 26270 h 215270"/>
                <a:gd name="connsiteX9" fmla="*/ 163133 w 215261"/>
                <a:gd name="connsiteY9" fmla="*/ 26270 h 21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61" h="215270">
                  <a:moveTo>
                    <a:pt x="169695" y="19703"/>
                  </a:moveTo>
                  <a:cubicBezTo>
                    <a:pt x="121132" y="-14571"/>
                    <a:pt x="53978" y="-2988"/>
                    <a:pt x="19704" y="45575"/>
                  </a:cubicBezTo>
                  <a:cubicBezTo>
                    <a:pt x="-14571" y="94139"/>
                    <a:pt x="-2988" y="161293"/>
                    <a:pt x="45576" y="195567"/>
                  </a:cubicBezTo>
                  <a:cubicBezTo>
                    <a:pt x="94139" y="229842"/>
                    <a:pt x="161292" y="218259"/>
                    <a:pt x="195567" y="169695"/>
                  </a:cubicBezTo>
                  <a:cubicBezTo>
                    <a:pt x="221826" y="132489"/>
                    <a:pt x="221826" y="82782"/>
                    <a:pt x="195567" y="45575"/>
                  </a:cubicBezTo>
                  <a:lnTo>
                    <a:pt x="189001" y="52137"/>
                  </a:lnTo>
                  <a:cubicBezTo>
                    <a:pt x="219639" y="97061"/>
                    <a:pt x="208057" y="158316"/>
                    <a:pt x="163133" y="188954"/>
                  </a:cubicBezTo>
                  <a:cubicBezTo>
                    <a:pt x="118209" y="219592"/>
                    <a:pt x="56954" y="208011"/>
                    <a:pt x="26316" y="163087"/>
                  </a:cubicBezTo>
                  <a:cubicBezTo>
                    <a:pt x="-4322" y="118162"/>
                    <a:pt x="7259" y="56908"/>
                    <a:pt x="52183" y="26270"/>
                  </a:cubicBezTo>
                  <a:cubicBezTo>
                    <a:pt x="85646" y="3449"/>
                    <a:pt x="129671" y="3449"/>
                    <a:pt x="163133" y="26270"/>
                  </a:cubicBezTo>
                  <a:close/>
                </a:path>
              </a:pathLst>
            </a:custGeom>
            <a:solidFill>
              <a:srgbClr val="000000"/>
            </a:solidFill>
            <a:ln w="4564" cap="flat">
              <a:noFill/>
              <a:prstDash val="solid"/>
              <a:miter/>
            </a:ln>
          </p:spPr>
          <p:txBody>
            <a:bodyPr rtlCol="0" anchor="ctr"/>
            <a:lstStyle/>
            <a:p>
              <a:endParaRPr lang="en-CA">
                <a:effectLst>
                  <a:outerShdw blurRad="50800" dist="38100" dir="5400000" algn="t" rotWithShape="0">
                    <a:prstClr val="black">
                      <a:alpha val="40000"/>
                    </a:prstClr>
                  </a:outerShdw>
                </a:effectLst>
                <a:latin typeface="Poiret One" panose="02000000000000000000" pitchFamily="2" charset="0"/>
              </a:endParaRPr>
            </a:p>
          </p:txBody>
        </p:sp>
        <p:sp>
          <p:nvSpPr>
            <p:cNvPr id="31" name="Forme libre : forme 30">
              <a:extLst>
                <a:ext uri="{FF2B5EF4-FFF2-40B4-BE49-F238E27FC236}">
                  <a16:creationId xmlns:a16="http://schemas.microsoft.com/office/drawing/2014/main" id="{8F92C78C-16E4-39FA-4C32-400FE6E190AA}"/>
                </a:ext>
              </a:extLst>
            </p:cNvPr>
            <p:cNvSpPr/>
            <p:nvPr/>
          </p:nvSpPr>
          <p:spPr>
            <a:xfrm>
              <a:off x="893056" y="5163828"/>
              <a:ext cx="96129" cy="96142"/>
            </a:xfrm>
            <a:custGeom>
              <a:avLst/>
              <a:gdLst>
                <a:gd name="connsiteX0" fmla="*/ 48116 w 96129"/>
                <a:gd name="connsiteY0" fmla="*/ 9158 h 96142"/>
                <a:gd name="connsiteX1" fmla="*/ 59424 w 96129"/>
                <a:gd name="connsiteY1" fmla="*/ 10846 h 96142"/>
                <a:gd name="connsiteX2" fmla="*/ 66562 w 96129"/>
                <a:gd name="connsiteY2" fmla="*/ 3712 h 96142"/>
                <a:gd name="connsiteX3" fmla="*/ 3712 w 96129"/>
                <a:gd name="connsiteY3" fmla="*/ 29580 h 96142"/>
                <a:gd name="connsiteX4" fmla="*/ 29580 w 96129"/>
                <a:gd name="connsiteY4" fmla="*/ 92430 h 96142"/>
                <a:gd name="connsiteX5" fmla="*/ 92430 w 96129"/>
                <a:gd name="connsiteY5" fmla="*/ 66563 h 96142"/>
                <a:gd name="connsiteX6" fmla="*/ 92430 w 96129"/>
                <a:gd name="connsiteY6" fmla="*/ 29580 h 96142"/>
                <a:gd name="connsiteX7" fmla="*/ 85296 w 96129"/>
                <a:gd name="connsiteY7" fmla="*/ 36718 h 96142"/>
                <a:gd name="connsiteX8" fmla="*/ 59418 w 96129"/>
                <a:gd name="connsiteY8" fmla="*/ 85212 h 96142"/>
                <a:gd name="connsiteX9" fmla="*/ 10924 w 96129"/>
                <a:gd name="connsiteY9" fmla="*/ 59334 h 96142"/>
                <a:gd name="connsiteX10" fmla="*/ 36802 w 96129"/>
                <a:gd name="connsiteY10" fmla="*/ 10840 h 96142"/>
                <a:gd name="connsiteX11" fmla="*/ 48116 w 96129"/>
                <a:gd name="connsiteY11" fmla="*/ 9158 h 9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129" h="96142">
                  <a:moveTo>
                    <a:pt x="48116" y="9158"/>
                  </a:moveTo>
                  <a:cubicBezTo>
                    <a:pt x="51948" y="9160"/>
                    <a:pt x="55759" y="9728"/>
                    <a:pt x="59424" y="10846"/>
                  </a:cubicBezTo>
                  <a:lnTo>
                    <a:pt x="66562" y="3712"/>
                  </a:lnTo>
                  <a:cubicBezTo>
                    <a:pt x="42063" y="-6500"/>
                    <a:pt x="13925" y="5081"/>
                    <a:pt x="3712" y="29580"/>
                  </a:cubicBezTo>
                  <a:cubicBezTo>
                    <a:pt x="-6500" y="54079"/>
                    <a:pt x="5081" y="82217"/>
                    <a:pt x="29580" y="92430"/>
                  </a:cubicBezTo>
                  <a:cubicBezTo>
                    <a:pt x="54078" y="102642"/>
                    <a:pt x="82217" y="91061"/>
                    <a:pt x="92430" y="66563"/>
                  </a:cubicBezTo>
                  <a:cubicBezTo>
                    <a:pt x="97363" y="54729"/>
                    <a:pt x="97363" y="41414"/>
                    <a:pt x="92430" y="29580"/>
                  </a:cubicBezTo>
                  <a:lnTo>
                    <a:pt x="85296" y="36718"/>
                  </a:lnTo>
                  <a:cubicBezTo>
                    <a:pt x="91542" y="57255"/>
                    <a:pt x="79956" y="78967"/>
                    <a:pt x="59418" y="85212"/>
                  </a:cubicBezTo>
                  <a:cubicBezTo>
                    <a:pt x="38881" y="91457"/>
                    <a:pt x="17169" y="79871"/>
                    <a:pt x="10924" y="59334"/>
                  </a:cubicBezTo>
                  <a:cubicBezTo>
                    <a:pt x="4679" y="38797"/>
                    <a:pt x="16265" y="17085"/>
                    <a:pt x="36802" y="10840"/>
                  </a:cubicBezTo>
                  <a:cubicBezTo>
                    <a:pt x="40470" y="9725"/>
                    <a:pt x="44283" y="9158"/>
                    <a:pt x="48116" y="9158"/>
                  </a:cubicBezTo>
                  <a:close/>
                </a:path>
              </a:pathLst>
            </a:custGeom>
            <a:solidFill>
              <a:srgbClr val="000000"/>
            </a:solidFill>
            <a:ln w="4564" cap="flat">
              <a:noFill/>
              <a:prstDash val="solid"/>
              <a:miter/>
            </a:ln>
          </p:spPr>
          <p:txBody>
            <a:bodyPr rtlCol="0" anchor="ctr"/>
            <a:lstStyle/>
            <a:p>
              <a:endParaRPr lang="en-CA">
                <a:effectLst>
                  <a:outerShdw blurRad="50800" dist="38100" dir="5400000" algn="t" rotWithShape="0">
                    <a:prstClr val="black">
                      <a:alpha val="40000"/>
                    </a:prstClr>
                  </a:outerShdw>
                </a:effectLst>
                <a:latin typeface="Poiret One" panose="02000000000000000000" pitchFamily="2" charset="0"/>
              </a:endParaRPr>
            </a:p>
          </p:txBody>
        </p:sp>
        <p:sp>
          <p:nvSpPr>
            <p:cNvPr id="32" name="Forme libre : forme 31">
              <a:extLst>
                <a:ext uri="{FF2B5EF4-FFF2-40B4-BE49-F238E27FC236}">
                  <a16:creationId xmlns:a16="http://schemas.microsoft.com/office/drawing/2014/main" id="{9DBE47E2-E3EC-BE79-D06A-BD739420E94A}"/>
                </a:ext>
              </a:extLst>
            </p:cNvPr>
            <p:cNvSpPr/>
            <p:nvPr/>
          </p:nvSpPr>
          <p:spPr>
            <a:xfrm>
              <a:off x="936544" y="5022090"/>
              <a:ext cx="194394" cy="194392"/>
            </a:xfrm>
            <a:custGeom>
              <a:avLst/>
              <a:gdLst>
                <a:gd name="connsiteX0" fmla="*/ 194046 w 194394"/>
                <a:gd name="connsiteY0" fmla="*/ 43974 h 194392"/>
                <a:gd name="connsiteX1" fmla="*/ 189821 w 194394"/>
                <a:gd name="connsiteY1" fmla="*/ 41153 h 194392"/>
                <a:gd name="connsiteX2" fmla="*/ 153240 w 194394"/>
                <a:gd name="connsiteY2" fmla="*/ 41153 h 194392"/>
                <a:gd name="connsiteX3" fmla="*/ 153240 w 194394"/>
                <a:gd name="connsiteY3" fmla="*/ 4572 h 194392"/>
                <a:gd name="connsiteX4" fmla="*/ 148666 w 194394"/>
                <a:gd name="connsiteY4" fmla="*/ 0 h 194392"/>
                <a:gd name="connsiteX5" fmla="*/ 145435 w 194394"/>
                <a:gd name="connsiteY5" fmla="*/ 1339 h 194392"/>
                <a:gd name="connsiteX6" fmla="*/ 104281 w 194394"/>
                <a:gd name="connsiteY6" fmla="*/ 42493 h 194392"/>
                <a:gd name="connsiteX7" fmla="*/ 102941 w 194394"/>
                <a:gd name="connsiteY7" fmla="*/ 45726 h 194392"/>
                <a:gd name="connsiteX8" fmla="*/ 102941 w 194394"/>
                <a:gd name="connsiteY8" fmla="*/ 84986 h 194392"/>
                <a:gd name="connsiteX9" fmla="*/ 1396 w 194394"/>
                <a:gd name="connsiteY9" fmla="*/ 186531 h 194392"/>
                <a:gd name="connsiteX10" fmla="*/ 1284 w 194394"/>
                <a:gd name="connsiteY10" fmla="*/ 192997 h 194392"/>
                <a:gd name="connsiteX11" fmla="*/ 7749 w 194394"/>
                <a:gd name="connsiteY11" fmla="*/ 193109 h 194392"/>
                <a:gd name="connsiteX12" fmla="*/ 7862 w 194394"/>
                <a:gd name="connsiteY12" fmla="*/ 192997 h 194392"/>
                <a:gd name="connsiteX13" fmla="*/ 109407 w 194394"/>
                <a:gd name="connsiteY13" fmla="*/ 91452 h 194392"/>
                <a:gd name="connsiteX14" fmla="*/ 148667 w 194394"/>
                <a:gd name="connsiteY14" fmla="*/ 91452 h 194392"/>
                <a:gd name="connsiteX15" fmla="*/ 151900 w 194394"/>
                <a:gd name="connsiteY15" fmla="*/ 90112 h 194392"/>
                <a:gd name="connsiteX16" fmla="*/ 193054 w 194394"/>
                <a:gd name="connsiteY16" fmla="*/ 48958 h 194392"/>
                <a:gd name="connsiteX17" fmla="*/ 194046 w 194394"/>
                <a:gd name="connsiteY17" fmla="*/ 43974 h 194392"/>
                <a:gd name="connsiteX18" fmla="*/ 112086 w 194394"/>
                <a:gd name="connsiteY18" fmla="*/ 47619 h 194392"/>
                <a:gd name="connsiteX19" fmla="*/ 144017 w 194394"/>
                <a:gd name="connsiteY19" fmla="*/ 15688 h 194392"/>
                <a:gd name="connsiteX20" fmla="*/ 144095 w 194394"/>
                <a:gd name="connsiteY20" fmla="*/ 15720 h 194392"/>
                <a:gd name="connsiteX21" fmla="*/ 144095 w 194394"/>
                <a:gd name="connsiteY21" fmla="*/ 43832 h 194392"/>
                <a:gd name="connsiteX22" fmla="*/ 112086 w 194394"/>
                <a:gd name="connsiteY22" fmla="*/ 75841 h 194392"/>
                <a:gd name="connsiteX23" fmla="*/ 146774 w 194394"/>
                <a:gd name="connsiteY23" fmla="*/ 82307 h 194392"/>
                <a:gd name="connsiteX24" fmla="*/ 118552 w 194394"/>
                <a:gd name="connsiteY24" fmla="*/ 82307 h 194392"/>
                <a:gd name="connsiteX25" fmla="*/ 150560 w 194394"/>
                <a:gd name="connsiteY25" fmla="*/ 50298 h 194392"/>
                <a:gd name="connsiteX26" fmla="*/ 178673 w 194394"/>
                <a:gd name="connsiteY26" fmla="*/ 50298 h 194392"/>
                <a:gd name="connsiteX27" fmla="*/ 178705 w 194394"/>
                <a:gd name="connsiteY27" fmla="*/ 50376 h 1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394" h="194392">
                  <a:moveTo>
                    <a:pt x="194046" y="43974"/>
                  </a:moveTo>
                  <a:cubicBezTo>
                    <a:pt x="193338" y="42266"/>
                    <a:pt x="191670" y="41152"/>
                    <a:pt x="189821" y="41153"/>
                  </a:cubicBezTo>
                  <a:lnTo>
                    <a:pt x="153240" y="41153"/>
                  </a:lnTo>
                  <a:lnTo>
                    <a:pt x="153240" y="4572"/>
                  </a:lnTo>
                  <a:cubicBezTo>
                    <a:pt x="153240" y="2046"/>
                    <a:pt x="151192" y="-1"/>
                    <a:pt x="148666" y="0"/>
                  </a:cubicBezTo>
                  <a:cubicBezTo>
                    <a:pt x="147454" y="0"/>
                    <a:pt x="146292" y="482"/>
                    <a:pt x="145435" y="1339"/>
                  </a:cubicBezTo>
                  <a:lnTo>
                    <a:pt x="104281" y="42493"/>
                  </a:lnTo>
                  <a:cubicBezTo>
                    <a:pt x="103423" y="43350"/>
                    <a:pt x="102941" y="44513"/>
                    <a:pt x="102941" y="45726"/>
                  </a:cubicBezTo>
                  <a:lnTo>
                    <a:pt x="102941" y="84986"/>
                  </a:lnTo>
                  <a:lnTo>
                    <a:pt x="1396" y="186531"/>
                  </a:lnTo>
                  <a:cubicBezTo>
                    <a:pt x="-421" y="188286"/>
                    <a:pt x="-471" y="191180"/>
                    <a:pt x="1284" y="192997"/>
                  </a:cubicBezTo>
                  <a:cubicBezTo>
                    <a:pt x="3038" y="194813"/>
                    <a:pt x="5933" y="194864"/>
                    <a:pt x="7749" y="193109"/>
                  </a:cubicBezTo>
                  <a:cubicBezTo>
                    <a:pt x="7788" y="193072"/>
                    <a:pt x="7825" y="193035"/>
                    <a:pt x="7862" y="192997"/>
                  </a:cubicBezTo>
                  <a:lnTo>
                    <a:pt x="109407" y="91452"/>
                  </a:lnTo>
                  <a:lnTo>
                    <a:pt x="148667" y="91452"/>
                  </a:lnTo>
                  <a:cubicBezTo>
                    <a:pt x="149880" y="91452"/>
                    <a:pt x="151043" y="90970"/>
                    <a:pt x="151900" y="90112"/>
                  </a:cubicBezTo>
                  <a:lnTo>
                    <a:pt x="193054" y="48958"/>
                  </a:lnTo>
                  <a:cubicBezTo>
                    <a:pt x="194363" y="47651"/>
                    <a:pt x="194754" y="45683"/>
                    <a:pt x="194046" y="43974"/>
                  </a:cubicBezTo>
                  <a:close/>
                  <a:moveTo>
                    <a:pt x="112086" y="47619"/>
                  </a:moveTo>
                  <a:lnTo>
                    <a:pt x="144017" y="15688"/>
                  </a:lnTo>
                  <a:cubicBezTo>
                    <a:pt x="144058" y="15647"/>
                    <a:pt x="144095" y="15660"/>
                    <a:pt x="144095" y="15720"/>
                  </a:cubicBezTo>
                  <a:lnTo>
                    <a:pt x="144095" y="43832"/>
                  </a:lnTo>
                  <a:lnTo>
                    <a:pt x="112086" y="75841"/>
                  </a:lnTo>
                  <a:close/>
                  <a:moveTo>
                    <a:pt x="146774" y="82307"/>
                  </a:moveTo>
                  <a:lnTo>
                    <a:pt x="118552" y="82307"/>
                  </a:lnTo>
                  <a:lnTo>
                    <a:pt x="150560" y="50298"/>
                  </a:lnTo>
                  <a:lnTo>
                    <a:pt x="178673" y="50298"/>
                  </a:lnTo>
                  <a:cubicBezTo>
                    <a:pt x="178732" y="50298"/>
                    <a:pt x="178746" y="50335"/>
                    <a:pt x="178705" y="50376"/>
                  </a:cubicBezTo>
                  <a:close/>
                </a:path>
              </a:pathLst>
            </a:custGeom>
            <a:solidFill>
              <a:srgbClr val="000000"/>
            </a:solidFill>
            <a:ln w="4564" cap="flat">
              <a:noFill/>
              <a:prstDash val="solid"/>
              <a:miter/>
            </a:ln>
          </p:spPr>
          <p:txBody>
            <a:bodyPr rtlCol="0" anchor="ctr"/>
            <a:lstStyle/>
            <a:p>
              <a:endParaRPr lang="en-CA">
                <a:effectLst>
                  <a:outerShdw blurRad="50800" dist="38100" dir="5400000" algn="t" rotWithShape="0">
                    <a:prstClr val="black">
                      <a:alpha val="40000"/>
                    </a:prstClr>
                  </a:outerShdw>
                </a:effectLst>
                <a:latin typeface="Poiret One" panose="02000000000000000000" pitchFamily="2" charset="0"/>
              </a:endParaRPr>
            </a:p>
          </p:txBody>
        </p:sp>
      </p:grpSp>
      <p:sp>
        <p:nvSpPr>
          <p:cNvPr id="18" name="ZoneTexte 17">
            <a:extLst>
              <a:ext uri="{FF2B5EF4-FFF2-40B4-BE49-F238E27FC236}">
                <a16:creationId xmlns:a16="http://schemas.microsoft.com/office/drawing/2014/main" id="{69F4E46C-D771-2252-23AF-22F5F56FC24A}"/>
              </a:ext>
            </a:extLst>
          </p:cNvPr>
          <p:cNvSpPr txBox="1"/>
          <p:nvPr/>
        </p:nvSpPr>
        <p:spPr>
          <a:xfrm>
            <a:off x="1127735" y="4955122"/>
            <a:ext cx="4117245" cy="1277273"/>
          </a:xfrm>
          <a:prstGeom prst="rect">
            <a:avLst/>
          </a:prstGeom>
          <a:noFill/>
        </p:spPr>
        <p:txBody>
          <a:bodyPr wrap="square" rtlCol="0">
            <a:spAutoFit/>
          </a:bodyPr>
          <a:lstStyle/>
          <a:p>
            <a:pPr algn="just"/>
            <a:r>
              <a:rPr lang="fr-CA" sz="1100" dirty="0">
                <a:latin typeface="Poiret One" panose="02000000000000000000" pitchFamily="2" charset="0"/>
              </a:rPr>
              <a:t>Elle achète le magazine Apollo pour avoir une  fenêtre sur les arts internationaux et leur impact sur l’évolution de la perception de l’art. Elle y trouve souvent des sources d’inspirations mais aussi des expositions à venir dans différents pays du monde. Elle se le procure aussi pour revoir les critiques de curateurs et autres personnages du monde artistiques sur les plus récentes prospects attirant le regard du monde. </a:t>
            </a:r>
            <a:endParaRPr lang="en-CA" sz="1100" dirty="0">
              <a:latin typeface="Poiret One" panose="02000000000000000000" pitchFamily="2" charset="0"/>
            </a:endParaRPr>
          </a:p>
        </p:txBody>
      </p:sp>
      <p:sp>
        <p:nvSpPr>
          <p:cNvPr id="20" name="ZoneTexte 19">
            <a:extLst>
              <a:ext uri="{FF2B5EF4-FFF2-40B4-BE49-F238E27FC236}">
                <a16:creationId xmlns:a16="http://schemas.microsoft.com/office/drawing/2014/main" id="{F97D0200-FB2C-4436-CB60-6C359D98C2D4}"/>
              </a:ext>
            </a:extLst>
          </p:cNvPr>
          <p:cNvSpPr txBox="1"/>
          <p:nvPr/>
        </p:nvSpPr>
        <p:spPr>
          <a:xfrm>
            <a:off x="5655557" y="5142482"/>
            <a:ext cx="5537970" cy="1107996"/>
          </a:xfrm>
          <a:prstGeom prst="rect">
            <a:avLst/>
          </a:prstGeom>
          <a:noFill/>
        </p:spPr>
        <p:txBody>
          <a:bodyPr wrap="square" rtlCol="0">
            <a:spAutoFit/>
          </a:bodyPr>
          <a:lstStyle/>
          <a:p>
            <a:pPr algn="just"/>
            <a:r>
              <a:rPr lang="fr-CA" sz="1100" dirty="0">
                <a:latin typeface="Poiret One" panose="02000000000000000000" pitchFamily="2" charset="0"/>
              </a:rPr>
              <a:t>C’est quelqu’un de sensible et passionné. Elle prend sa détermination de ses parents qui sont chauffeur d’autobus et enseignante au niveau primaire. Elle n’a pas de problème d’argent mais ne cherche pas non plus à dépenser. Elle ne se considère pas comme une sportive mais croit en l’adage: un esprit sain dans un corps sain. Célibataire, elle a récemment fait l’acquisition d’un Teckels qui l’accompagne presque partout où il est accepté. Elle conduit aussi une moto afin de satisfaire son goût du risque. </a:t>
            </a:r>
            <a:endParaRPr lang="en-CA" sz="1100" dirty="0">
              <a:latin typeface="Poiret One" panose="02000000000000000000" pitchFamily="2" charset="0"/>
            </a:endParaRPr>
          </a:p>
        </p:txBody>
      </p:sp>
      <p:sp>
        <p:nvSpPr>
          <p:cNvPr id="21" name="ZoneTexte 20">
            <a:extLst>
              <a:ext uri="{FF2B5EF4-FFF2-40B4-BE49-F238E27FC236}">
                <a16:creationId xmlns:a16="http://schemas.microsoft.com/office/drawing/2014/main" id="{DB30C1BF-8CF0-425B-F33E-0E29408A090D}"/>
              </a:ext>
            </a:extLst>
          </p:cNvPr>
          <p:cNvSpPr txBox="1"/>
          <p:nvPr/>
        </p:nvSpPr>
        <p:spPr>
          <a:xfrm>
            <a:off x="5299198" y="2950013"/>
            <a:ext cx="5899988" cy="1954381"/>
          </a:xfrm>
          <a:prstGeom prst="rect">
            <a:avLst/>
          </a:prstGeom>
          <a:noFill/>
        </p:spPr>
        <p:txBody>
          <a:bodyPr wrap="square" rtlCol="0">
            <a:spAutoFit/>
          </a:bodyPr>
          <a:lstStyle/>
          <a:p>
            <a:pPr algn="just"/>
            <a:r>
              <a:rPr lang="fr-CA" sz="1100" dirty="0">
                <a:latin typeface="Poiret One" panose="02000000000000000000" pitchFamily="2" charset="0"/>
              </a:rPr>
              <a:t>Née de parents immigrants au Canada, elle se considère avant tout marocaine et indienne. Ayant complété un baccalauréat en économie depuis ses 24 ans, deux ans plus tard elle décide de ce dédier à sa passion et s’inscrit à l’université d’OCAD à Toronto, sa  ville natale. Toute sa démarche artistique s’inspire de sa réflexion sur le fossé créé par la cuture américaine ou occidentale entre ses parents et elle. Là où la tradition semble porté fruit un besoin de marginalisation ou de curiosité intellectuelle crée un conflit intérieur chez l’artiste et probablement plusieurs autres jeunes se retrouvant dans la même situation. Elle veut créer un espace de discussion permettant aux 2 générations de se comprendre. Elle s’est rapidement fait remarquer par ses enseignants et cherche maintenant à faire sa marque dans le monde des beaux-arts.  Elle adore les voyages et les promenades au musée. Elle aime se trouver dans des environnements de couleur terne en contraste avec ses toiles qui sont des explosions de couleur.  </a:t>
            </a:r>
            <a:endParaRPr lang="en-CA" sz="1100" dirty="0">
              <a:latin typeface="Poiret One" panose="02000000000000000000" pitchFamily="2" charset="0"/>
            </a:endParaRPr>
          </a:p>
        </p:txBody>
      </p:sp>
      <p:grpSp>
        <p:nvGrpSpPr>
          <p:cNvPr id="33" name="Groupe 32">
            <a:extLst>
              <a:ext uri="{FF2B5EF4-FFF2-40B4-BE49-F238E27FC236}">
                <a16:creationId xmlns:a16="http://schemas.microsoft.com/office/drawing/2014/main" id="{0DBAF2B8-AFEE-64E2-35E6-B0D1F9CB8581}"/>
              </a:ext>
            </a:extLst>
          </p:cNvPr>
          <p:cNvGrpSpPr/>
          <p:nvPr/>
        </p:nvGrpSpPr>
        <p:grpSpPr>
          <a:xfrm>
            <a:off x="10148882" y="2468896"/>
            <a:ext cx="951731" cy="126328"/>
            <a:chOff x="8054502" y="2315862"/>
            <a:chExt cx="1253508" cy="166384"/>
          </a:xfrm>
        </p:grpSpPr>
        <p:sp>
          <p:nvSpPr>
            <p:cNvPr id="34" name="Ellipse 33">
              <a:extLst>
                <a:ext uri="{FF2B5EF4-FFF2-40B4-BE49-F238E27FC236}">
                  <a16:creationId xmlns:a16="http://schemas.microsoft.com/office/drawing/2014/main" id="{505D30C2-64A0-A8C0-D20E-06639AD87B6E}"/>
                </a:ext>
              </a:extLst>
            </p:cNvPr>
            <p:cNvSpPr/>
            <p:nvPr/>
          </p:nvSpPr>
          <p:spPr>
            <a:xfrm>
              <a:off x="8054502" y="2326600"/>
              <a:ext cx="155646" cy="15564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dirty="0">
                <a:latin typeface="Poiret One" panose="02000000000000000000" pitchFamily="2" charset="0"/>
              </a:endParaRPr>
            </a:p>
          </p:txBody>
        </p:sp>
        <p:sp>
          <p:nvSpPr>
            <p:cNvPr id="35" name="Ellipse 34">
              <a:extLst>
                <a:ext uri="{FF2B5EF4-FFF2-40B4-BE49-F238E27FC236}">
                  <a16:creationId xmlns:a16="http://schemas.microsoft.com/office/drawing/2014/main" id="{BDAEA53C-1893-B3DD-5274-842862B33505}"/>
                </a:ext>
              </a:extLst>
            </p:cNvPr>
            <p:cNvSpPr/>
            <p:nvPr/>
          </p:nvSpPr>
          <p:spPr>
            <a:xfrm>
              <a:off x="8335248" y="2326600"/>
              <a:ext cx="155646" cy="15564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dirty="0">
                <a:latin typeface="Poiret One" panose="02000000000000000000" pitchFamily="2" charset="0"/>
              </a:endParaRPr>
            </a:p>
          </p:txBody>
        </p:sp>
        <p:sp>
          <p:nvSpPr>
            <p:cNvPr id="36" name="Ellipse 35">
              <a:extLst>
                <a:ext uri="{FF2B5EF4-FFF2-40B4-BE49-F238E27FC236}">
                  <a16:creationId xmlns:a16="http://schemas.microsoft.com/office/drawing/2014/main" id="{2DB6A97B-70B1-E485-DDBF-B558F0F5EBC0}"/>
                </a:ext>
              </a:extLst>
            </p:cNvPr>
            <p:cNvSpPr/>
            <p:nvPr/>
          </p:nvSpPr>
          <p:spPr>
            <a:xfrm>
              <a:off x="9152364" y="2317850"/>
              <a:ext cx="155646" cy="1556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Poiret One" panose="02000000000000000000" pitchFamily="2" charset="0"/>
              </a:endParaRPr>
            </a:p>
          </p:txBody>
        </p:sp>
        <p:sp>
          <p:nvSpPr>
            <p:cNvPr id="37" name="Ellipse 36">
              <a:extLst>
                <a:ext uri="{FF2B5EF4-FFF2-40B4-BE49-F238E27FC236}">
                  <a16:creationId xmlns:a16="http://schemas.microsoft.com/office/drawing/2014/main" id="{67ABD51A-F52D-E4BE-65E4-2B212BF59B65}"/>
                </a:ext>
              </a:extLst>
            </p:cNvPr>
            <p:cNvSpPr/>
            <p:nvPr/>
          </p:nvSpPr>
          <p:spPr>
            <a:xfrm>
              <a:off x="8615994" y="2326600"/>
              <a:ext cx="147272" cy="15564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dirty="0">
                <a:latin typeface="Poiret One" panose="02000000000000000000" pitchFamily="2" charset="0"/>
              </a:endParaRPr>
            </a:p>
          </p:txBody>
        </p:sp>
        <p:sp>
          <p:nvSpPr>
            <p:cNvPr id="38" name="Ellipse 37">
              <a:extLst>
                <a:ext uri="{FF2B5EF4-FFF2-40B4-BE49-F238E27FC236}">
                  <a16:creationId xmlns:a16="http://schemas.microsoft.com/office/drawing/2014/main" id="{1C1A6F95-7963-9E3D-8867-A7B4A3318FC4}"/>
                </a:ext>
              </a:extLst>
            </p:cNvPr>
            <p:cNvSpPr/>
            <p:nvPr/>
          </p:nvSpPr>
          <p:spPr>
            <a:xfrm>
              <a:off x="8879992" y="2315862"/>
              <a:ext cx="155646" cy="15564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Poiret One" panose="02000000000000000000" pitchFamily="2" charset="0"/>
              </a:endParaRPr>
            </a:p>
          </p:txBody>
        </p:sp>
      </p:grpSp>
      <p:grpSp>
        <p:nvGrpSpPr>
          <p:cNvPr id="39" name="Groupe 38">
            <a:extLst>
              <a:ext uri="{FF2B5EF4-FFF2-40B4-BE49-F238E27FC236}">
                <a16:creationId xmlns:a16="http://schemas.microsoft.com/office/drawing/2014/main" id="{BB97040D-EDCB-E6D1-2D88-455237BF65F4}"/>
              </a:ext>
            </a:extLst>
          </p:cNvPr>
          <p:cNvGrpSpPr/>
          <p:nvPr/>
        </p:nvGrpSpPr>
        <p:grpSpPr>
          <a:xfrm>
            <a:off x="10157256" y="2231014"/>
            <a:ext cx="951731" cy="126328"/>
            <a:chOff x="8054502" y="2315862"/>
            <a:chExt cx="1253508" cy="166384"/>
          </a:xfrm>
          <a:solidFill>
            <a:schemeClr val="tx1"/>
          </a:solidFill>
        </p:grpSpPr>
        <p:sp>
          <p:nvSpPr>
            <p:cNvPr id="40" name="Ellipse 39">
              <a:extLst>
                <a:ext uri="{FF2B5EF4-FFF2-40B4-BE49-F238E27FC236}">
                  <a16:creationId xmlns:a16="http://schemas.microsoft.com/office/drawing/2014/main" id="{C8F3BEF5-8472-EDAB-517A-DC3AD4693AE2}"/>
                </a:ext>
              </a:extLst>
            </p:cNvPr>
            <p:cNvSpPr/>
            <p:nvPr/>
          </p:nvSpPr>
          <p:spPr>
            <a:xfrm>
              <a:off x="8054502" y="2326600"/>
              <a:ext cx="155646" cy="155646"/>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Poiret One" panose="02000000000000000000" pitchFamily="2" charset="0"/>
              </a:endParaRPr>
            </a:p>
          </p:txBody>
        </p:sp>
        <p:sp>
          <p:nvSpPr>
            <p:cNvPr id="41" name="Ellipse 40">
              <a:extLst>
                <a:ext uri="{FF2B5EF4-FFF2-40B4-BE49-F238E27FC236}">
                  <a16:creationId xmlns:a16="http://schemas.microsoft.com/office/drawing/2014/main" id="{01F77924-2811-DD31-1B8B-39A87914211D}"/>
                </a:ext>
              </a:extLst>
            </p:cNvPr>
            <p:cNvSpPr/>
            <p:nvPr/>
          </p:nvSpPr>
          <p:spPr>
            <a:xfrm>
              <a:off x="8335248" y="2326600"/>
              <a:ext cx="155646" cy="155646"/>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Poiret One" panose="02000000000000000000" pitchFamily="2" charset="0"/>
              </a:endParaRPr>
            </a:p>
          </p:txBody>
        </p:sp>
        <p:sp>
          <p:nvSpPr>
            <p:cNvPr id="42" name="Ellipse 41">
              <a:extLst>
                <a:ext uri="{FF2B5EF4-FFF2-40B4-BE49-F238E27FC236}">
                  <a16:creationId xmlns:a16="http://schemas.microsoft.com/office/drawing/2014/main" id="{F1E70523-E629-50E4-021C-B083BDBEC8A8}"/>
                </a:ext>
              </a:extLst>
            </p:cNvPr>
            <p:cNvSpPr/>
            <p:nvPr/>
          </p:nvSpPr>
          <p:spPr>
            <a:xfrm>
              <a:off x="9152364" y="2317850"/>
              <a:ext cx="155646" cy="155646"/>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Poiret One" panose="02000000000000000000" pitchFamily="2" charset="0"/>
              </a:endParaRPr>
            </a:p>
          </p:txBody>
        </p:sp>
        <p:sp>
          <p:nvSpPr>
            <p:cNvPr id="43" name="Ellipse 42">
              <a:extLst>
                <a:ext uri="{FF2B5EF4-FFF2-40B4-BE49-F238E27FC236}">
                  <a16:creationId xmlns:a16="http://schemas.microsoft.com/office/drawing/2014/main" id="{CA9C0143-C937-15C6-B594-71C2A7CF7195}"/>
                </a:ext>
              </a:extLst>
            </p:cNvPr>
            <p:cNvSpPr/>
            <p:nvPr/>
          </p:nvSpPr>
          <p:spPr>
            <a:xfrm>
              <a:off x="8615994" y="2326600"/>
              <a:ext cx="147272" cy="155646"/>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Poiret One" panose="02000000000000000000" pitchFamily="2" charset="0"/>
              </a:endParaRPr>
            </a:p>
          </p:txBody>
        </p:sp>
        <p:sp>
          <p:nvSpPr>
            <p:cNvPr id="44" name="Ellipse 43">
              <a:extLst>
                <a:ext uri="{FF2B5EF4-FFF2-40B4-BE49-F238E27FC236}">
                  <a16:creationId xmlns:a16="http://schemas.microsoft.com/office/drawing/2014/main" id="{FC43793D-FE7D-4A4F-FE68-6DC5381DA353}"/>
                </a:ext>
              </a:extLst>
            </p:cNvPr>
            <p:cNvSpPr/>
            <p:nvPr/>
          </p:nvSpPr>
          <p:spPr>
            <a:xfrm>
              <a:off x="8879992" y="2315862"/>
              <a:ext cx="155646" cy="155646"/>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Poiret One" panose="02000000000000000000" pitchFamily="2" charset="0"/>
              </a:endParaRPr>
            </a:p>
          </p:txBody>
        </p:sp>
      </p:grpSp>
      <p:grpSp>
        <p:nvGrpSpPr>
          <p:cNvPr id="45" name="Groupe 44">
            <a:extLst>
              <a:ext uri="{FF2B5EF4-FFF2-40B4-BE49-F238E27FC236}">
                <a16:creationId xmlns:a16="http://schemas.microsoft.com/office/drawing/2014/main" id="{64E23BB2-51A1-C10B-B768-0BEEB05C3990}"/>
              </a:ext>
            </a:extLst>
          </p:cNvPr>
          <p:cNvGrpSpPr/>
          <p:nvPr/>
        </p:nvGrpSpPr>
        <p:grpSpPr>
          <a:xfrm>
            <a:off x="10148882" y="2714359"/>
            <a:ext cx="951731" cy="126328"/>
            <a:chOff x="8054502" y="2315862"/>
            <a:chExt cx="1253508" cy="166384"/>
          </a:xfrm>
        </p:grpSpPr>
        <p:sp>
          <p:nvSpPr>
            <p:cNvPr id="46" name="Ellipse 45">
              <a:extLst>
                <a:ext uri="{FF2B5EF4-FFF2-40B4-BE49-F238E27FC236}">
                  <a16:creationId xmlns:a16="http://schemas.microsoft.com/office/drawing/2014/main" id="{8D0BCAFB-DF80-2BE4-7F6F-83A8C27CDD4A}"/>
                </a:ext>
              </a:extLst>
            </p:cNvPr>
            <p:cNvSpPr/>
            <p:nvPr/>
          </p:nvSpPr>
          <p:spPr>
            <a:xfrm>
              <a:off x="8054502" y="2326600"/>
              <a:ext cx="155646" cy="15564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dirty="0">
                <a:latin typeface="Poiret One" panose="02000000000000000000" pitchFamily="2" charset="0"/>
              </a:endParaRPr>
            </a:p>
          </p:txBody>
        </p:sp>
        <p:sp>
          <p:nvSpPr>
            <p:cNvPr id="47" name="Ellipse 46">
              <a:extLst>
                <a:ext uri="{FF2B5EF4-FFF2-40B4-BE49-F238E27FC236}">
                  <a16:creationId xmlns:a16="http://schemas.microsoft.com/office/drawing/2014/main" id="{19B83146-993C-3F85-E5E6-0F1782218E2D}"/>
                </a:ext>
              </a:extLst>
            </p:cNvPr>
            <p:cNvSpPr/>
            <p:nvPr/>
          </p:nvSpPr>
          <p:spPr>
            <a:xfrm>
              <a:off x="8335248" y="2326600"/>
              <a:ext cx="155646" cy="15564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Poiret One" panose="02000000000000000000" pitchFamily="2" charset="0"/>
              </a:endParaRPr>
            </a:p>
          </p:txBody>
        </p:sp>
        <p:sp>
          <p:nvSpPr>
            <p:cNvPr id="48" name="Ellipse 47">
              <a:extLst>
                <a:ext uri="{FF2B5EF4-FFF2-40B4-BE49-F238E27FC236}">
                  <a16:creationId xmlns:a16="http://schemas.microsoft.com/office/drawing/2014/main" id="{F458752B-BB77-90B2-96DC-2059FFCF1FDC}"/>
                </a:ext>
              </a:extLst>
            </p:cNvPr>
            <p:cNvSpPr/>
            <p:nvPr/>
          </p:nvSpPr>
          <p:spPr>
            <a:xfrm>
              <a:off x="9152364" y="2317850"/>
              <a:ext cx="155646" cy="15564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latin typeface="Poiret One" panose="02000000000000000000" pitchFamily="2" charset="0"/>
              </a:endParaRPr>
            </a:p>
          </p:txBody>
        </p:sp>
        <p:sp>
          <p:nvSpPr>
            <p:cNvPr id="49" name="Ellipse 48">
              <a:extLst>
                <a:ext uri="{FF2B5EF4-FFF2-40B4-BE49-F238E27FC236}">
                  <a16:creationId xmlns:a16="http://schemas.microsoft.com/office/drawing/2014/main" id="{161F2223-094C-6D89-AC94-C374A1F3EEB4}"/>
                </a:ext>
              </a:extLst>
            </p:cNvPr>
            <p:cNvSpPr/>
            <p:nvPr/>
          </p:nvSpPr>
          <p:spPr>
            <a:xfrm>
              <a:off x="8615994" y="2326600"/>
              <a:ext cx="147272" cy="15564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dirty="0">
                <a:latin typeface="Poiret One" panose="02000000000000000000" pitchFamily="2" charset="0"/>
              </a:endParaRPr>
            </a:p>
          </p:txBody>
        </p:sp>
        <p:sp>
          <p:nvSpPr>
            <p:cNvPr id="50" name="Ellipse 49">
              <a:extLst>
                <a:ext uri="{FF2B5EF4-FFF2-40B4-BE49-F238E27FC236}">
                  <a16:creationId xmlns:a16="http://schemas.microsoft.com/office/drawing/2014/main" id="{5E10417E-9B89-91F5-575E-0C84187157BB}"/>
                </a:ext>
              </a:extLst>
            </p:cNvPr>
            <p:cNvSpPr/>
            <p:nvPr/>
          </p:nvSpPr>
          <p:spPr>
            <a:xfrm>
              <a:off x="8879992" y="2315862"/>
              <a:ext cx="155646" cy="15564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Poiret One" panose="02000000000000000000" pitchFamily="2" charset="0"/>
              </a:endParaRPr>
            </a:p>
          </p:txBody>
        </p:sp>
      </p:grpSp>
      <p:sp>
        <p:nvSpPr>
          <p:cNvPr id="52" name="ZoneTexte 51">
            <a:extLst>
              <a:ext uri="{FF2B5EF4-FFF2-40B4-BE49-F238E27FC236}">
                <a16:creationId xmlns:a16="http://schemas.microsoft.com/office/drawing/2014/main" id="{A9E3F6DF-232B-13DB-FDDC-C82A50FCBB31}"/>
              </a:ext>
            </a:extLst>
          </p:cNvPr>
          <p:cNvSpPr txBox="1"/>
          <p:nvPr/>
        </p:nvSpPr>
        <p:spPr>
          <a:xfrm rot="10800000" flipH="1" flipV="1">
            <a:off x="8407888" y="2196176"/>
            <a:ext cx="1495077" cy="253916"/>
          </a:xfrm>
          <a:prstGeom prst="rect">
            <a:avLst/>
          </a:prstGeom>
          <a:noFill/>
        </p:spPr>
        <p:txBody>
          <a:bodyPr wrap="square" rtlCol="0">
            <a:spAutoFit/>
          </a:bodyPr>
          <a:lstStyle/>
          <a:p>
            <a:r>
              <a:rPr lang="fr-CA" sz="1050" dirty="0">
                <a:latin typeface="Poiret One" panose="02000000000000000000" pitchFamily="2" charset="0"/>
              </a:rPr>
              <a:t>Aisance numérique </a:t>
            </a:r>
          </a:p>
        </p:txBody>
      </p:sp>
      <p:sp>
        <p:nvSpPr>
          <p:cNvPr id="53" name="ZoneTexte 52">
            <a:extLst>
              <a:ext uri="{FF2B5EF4-FFF2-40B4-BE49-F238E27FC236}">
                <a16:creationId xmlns:a16="http://schemas.microsoft.com/office/drawing/2014/main" id="{5482E64A-E6A7-0B26-C0E3-50DB3E8A4E6A}"/>
              </a:ext>
            </a:extLst>
          </p:cNvPr>
          <p:cNvSpPr txBox="1"/>
          <p:nvPr/>
        </p:nvSpPr>
        <p:spPr>
          <a:xfrm rot="10800000" flipH="1" flipV="1">
            <a:off x="8424542" y="2420387"/>
            <a:ext cx="2202802" cy="253916"/>
          </a:xfrm>
          <a:prstGeom prst="rect">
            <a:avLst/>
          </a:prstGeom>
          <a:noFill/>
        </p:spPr>
        <p:txBody>
          <a:bodyPr wrap="square" rtlCol="0">
            <a:spAutoFit/>
          </a:bodyPr>
          <a:lstStyle/>
          <a:p>
            <a:r>
              <a:rPr lang="fr-CA" sz="1050" dirty="0">
                <a:latin typeface="Poiret One" panose="02000000000000000000" pitchFamily="2" charset="0"/>
              </a:rPr>
              <a:t>Expertise domaine </a:t>
            </a:r>
          </a:p>
        </p:txBody>
      </p:sp>
      <p:sp>
        <p:nvSpPr>
          <p:cNvPr id="54" name="ZoneTexte 53">
            <a:extLst>
              <a:ext uri="{FF2B5EF4-FFF2-40B4-BE49-F238E27FC236}">
                <a16:creationId xmlns:a16="http://schemas.microsoft.com/office/drawing/2014/main" id="{DEFA3E80-6F2E-0F34-C85A-2E41B429B95E}"/>
              </a:ext>
            </a:extLst>
          </p:cNvPr>
          <p:cNvSpPr txBox="1"/>
          <p:nvPr/>
        </p:nvSpPr>
        <p:spPr>
          <a:xfrm rot="10800000" flipH="1" flipV="1">
            <a:off x="8424542" y="2640640"/>
            <a:ext cx="1724340" cy="253916"/>
          </a:xfrm>
          <a:prstGeom prst="rect">
            <a:avLst/>
          </a:prstGeom>
          <a:noFill/>
        </p:spPr>
        <p:txBody>
          <a:bodyPr wrap="square" rtlCol="0">
            <a:spAutoFit/>
          </a:bodyPr>
          <a:lstStyle/>
          <a:p>
            <a:r>
              <a:rPr lang="fr-CA" sz="1050" dirty="0">
                <a:latin typeface="Poiret One" panose="02000000000000000000" pitchFamily="2" charset="0"/>
              </a:rPr>
              <a:t>Fréquence d’utilisation</a:t>
            </a:r>
          </a:p>
        </p:txBody>
      </p:sp>
      <p:pic>
        <p:nvPicPr>
          <p:cNvPr id="56" name="Image 55">
            <a:extLst>
              <a:ext uri="{FF2B5EF4-FFF2-40B4-BE49-F238E27FC236}">
                <a16:creationId xmlns:a16="http://schemas.microsoft.com/office/drawing/2014/main" id="{143A305F-F682-9D61-DC40-375E4FAD76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488658" y="380583"/>
            <a:ext cx="865142" cy="784582"/>
          </a:xfrm>
          <a:prstGeom prst="rect">
            <a:avLst/>
          </a:prstGeom>
        </p:spPr>
      </p:pic>
    </p:spTree>
    <p:extLst>
      <p:ext uri="{BB962C8B-B14F-4D97-AF65-F5344CB8AC3E}">
        <p14:creationId xmlns:p14="http://schemas.microsoft.com/office/powerpoint/2010/main" val="1808460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12AD1D-F4B3-C5D0-CFA4-260499C59DDB}"/>
              </a:ext>
            </a:extLst>
          </p:cNvPr>
          <p:cNvSpPr>
            <a:spLocks noGrp="1" noRot="1" noMove="1" noResize="1" noEditPoints="1" noAdjustHandles="1" noChangeArrowheads="1" noChangeShapeType="1"/>
          </p:cNvSpPr>
          <p:nvPr/>
        </p:nvSpPr>
        <p:spPr>
          <a:xfrm>
            <a:off x="-60960" y="-121920"/>
            <a:ext cx="12313920" cy="7040880"/>
          </a:xfrm>
          <a:prstGeom prst="rect">
            <a:avLst/>
          </a:prstGeom>
          <a:ln>
            <a:solidFill>
              <a:srgbClr val="35AB3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re 1">
            <a:extLst>
              <a:ext uri="{FF2B5EF4-FFF2-40B4-BE49-F238E27FC236}">
                <a16:creationId xmlns:a16="http://schemas.microsoft.com/office/drawing/2014/main" id="{DF96D506-04E9-D1B9-D5BE-F1F75BA665C3}"/>
              </a:ext>
            </a:extLst>
          </p:cNvPr>
          <p:cNvSpPr>
            <a:spLocks noGrp="1"/>
          </p:cNvSpPr>
          <p:nvPr>
            <p:ph type="title"/>
          </p:nvPr>
        </p:nvSpPr>
        <p:spPr/>
        <p:txBody>
          <a:bodyPr/>
          <a:lstStyle/>
          <a:p>
            <a:r>
              <a:rPr lang="fr-CA" dirty="0">
                <a:solidFill>
                  <a:srgbClr val="35AB3F"/>
                </a:solidFill>
                <a:latin typeface="Aharoni" panose="02010803020104030203" pitchFamily="2" charset="-79"/>
                <a:cs typeface="Aharoni" panose="02010803020104030203" pitchFamily="2" charset="-79"/>
              </a:rPr>
              <a:t>Tableaux d’ambiance</a:t>
            </a:r>
            <a:endParaRPr lang="en-CA" dirty="0">
              <a:solidFill>
                <a:srgbClr val="35AB3F"/>
              </a:solidFill>
              <a:latin typeface="Aharoni" panose="02010803020104030203" pitchFamily="2" charset="-79"/>
              <a:cs typeface="Aharoni" panose="02010803020104030203" pitchFamily="2" charset="-79"/>
            </a:endParaRPr>
          </a:p>
        </p:txBody>
      </p:sp>
      <p:cxnSp>
        <p:nvCxnSpPr>
          <p:cNvPr id="4" name="Connecteur droit 3">
            <a:extLst>
              <a:ext uri="{FF2B5EF4-FFF2-40B4-BE49-F238E27FC236}">
                <a16:creationId xmlns:a16="http://schemas.microsoft.com/office/drawing/2014/main" id="{15A6A8C3-FB3B-4774-4D4C-61E871840851}"/>
              </a:ext>
            </a:extLst>
          </p:cNvPr>
          <p:cNvCxnSpPr/>
          <p:nvPr/>
        </p:nvCxnSpPr>
        <p:spPr>
          <a:xfrm>
            <a:off x="838200" y="1348740"/>
            <a:ext cx="105156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pic>
        <p:nvPicPr>
          <p:cNvPr id="3" name="Image 2">
            <a:extLst>
              <a:ext uri="{FF2B5EF4-FFF2-40B4-BE49-F238E27FC236}">
                <a16:creationId xmlns:a16="http://schemas.microsoft.com/office/drawing/2014/main" id="{DDB141B5-7AE9-A2F3-0DB4-29918BC74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7886" y="346045"/>
            <a:ext cx="1004677" cy="910907"/>
          </a:xfrm>
          <a:prstGeom prst="rect">
            <a:avLst/>
          </a:prstGeom>
        </p:spPr>
      </p:pic>
    </p:spTree>
    <p:extLst>
      <p:ext uri="{BB962C8B-B14F-4D97-AF65-F5344CB8AC3E}">
        <p14:creationId xmlns:p14="http://schemas.microsoft.com/office/powerpoint/2010/main" val="1320045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4E461C3E-F141-FDA1-4EA8-A31204EA14B4}"/>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a:off x="3737450" y="743235"/>
            <a:ext cx="6431629" cy="2679845"/>
          </a:xfrm>
          <a:prstGeom prst="rect">
            <a:avLst/>
          </a:prstGeom>
        </p:spPr>
      </p:pic>
      <p:pic>
        <p:nvPicPr>
          <p:cNvPr id="4" name="Image 3">
            <a:extLst>
              <a:ext uri="{FF2B5EF4-FFF2-40B4-BE49-F238E27FC236}">
                <a16:creationId xmlns:a16="http://schemas.microsoft.com/office/drawing/2014/main" id="{66278EEC-C371-71EA-43F5-DD678CA40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39" y="2464492"/>
            <a:ext cx="6950490" cy="3909650"/>
          </a:xfrm>
          <a:prstGeom prst="rect">
            <a:avLst/>
          </a:prstGeom>
        </p:spPr>
      </p:pic>
      <p:pic>
        <p:nvPicPr>
          <p:cNvPr id="6" name="Image 5">
            <a:extLst>
              <a:ext uri="{FF2B5EF4-FFF2-40B4-BE49-F238E27FC236}">
                <a16:creationId xmlns:a16="http://schemas.microsoft.com/office/drawing/2014/main" id="{85B8E5DD-9B47-D432-B7FC-46E76D3E9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439" y="743235"/>
            <a:ext cx="3184750" cy="4653517"/>
          </a:xfrm>
          <a:prstGeom prst="rect">
            <a:avLst/>
          </a:prstGeom>
        </p:spPr>
      </p:pic>
      <p:pic>
        <p:nvPicPr>
          <p:cNvPr id="5" name="Image 4">
            <a:extLst>
              <a:ext uri="{FF2B5EF4-FFF2-40B4-BE49-F238E27FC236}">
                <a16:creationId xmlns:a16="http://schemas.microsoft.com/office/drawing/2014/main" id="{8795E8B6-B42F-3CD7-4364-8FC5F74C7B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5775" y="3111854"/>
            <a:ext cx="5725974" cy="3223722"/>
          </a:xfrm>
          <a:prstGeom prst="rect">
            <a:avLst/>
          </a:prstGeom>
        </p:spPr>
      </p:pic>
      <p:pic>
        <p:nvPicPr>
          <p:cNvPr id="9" name="Image 8">
            <a:extLst>
              <a:ext uri="{FF2B5EF4-FFF2-40B4-BE49-F238E27FC236}">
                <a16:creationId xmlns:a16="http://schemas.microsoft.com/office/drawing/2014/main" id="{5688C237-17B6-43A4-C9C3-538C3A6031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4110" y="3298391"/>
            <a:ext cx="2434969" cy="3075751"/>
          </a:xfrm>
          <a:prstGeom prst="rect">
            <a:avLst/>
          </a:prstGeom>
        </p:spPr>
      </p:pic>
      <p:sp>
        <p:nvSpPr>
          <p:cNvPr id="12" name="Rectangle : coins arrondis 11">
            <a:extLst>
              <a:ext uri="{FF2B5EF4-FFF2-40B4-BE49-F238E27FC236}">
                <a16:creationId xmlns:a16="http://schemas.microsoft.com/office/drawing/2014/main" id="{8843220C-D15E-54A5-44F7-64CEEC8D848A}"/>
              </a:ext>
            </a:extLst>
          </p:cNvPr>
          <p:cNvSpPr/>
          <p:nvPr/>
        </p:nvSpPr>
        <p:spPr>
          <a:xfrm>
            <a:off x="10692661" y="3576451"/>
            <a:ext cx="821750" cy="843491"/>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Rectangle : coins arrondis 12">
            <a:extLst>
              <a:ext uri="{FF2B5EF4-FFF2-40B4-BE49-F238E27FC236}">
                <a16:creationId xmlns:a16="http://schemas.microsoft.com/office/drawing/2014/main" id="{A3784010-5A0A-4AD2-607B-0D5EA1B4A021}"/>
              </a:ext>
            </a:extLst>
          </p:cNvPr>
          <p:cNvSpPr/>
          <p:nvPr/>
        </p:nvSpPr>
        <p:spPr>
          <a:xfrm>
            <a:off x="10692663" y="1516547"/>
            <a:ext cx="821750" cy="84349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 coins arrondis 13">
            <a:extLst>
              <a:ext uri="{FF2B5EF4-FFF2-40B4-BE49-F238E27FC236}">
                <a16:creationId xmlns:a16="http://schemas.microsoft.com/office/drawing/2014/main" id="{8D5FC0CE-11AB-0BEA-75A2-13D94208C066}"/>
              </a:ext>
            </a:extLst>
          </p:cNvPr>
          <p:cNvSpPr/>
          <p:nvPr/>
        </p:nvSpPr>
        <p:spPr>
          <a:xfrm>
            <a:off x="10692664" y="500547"/>
            <a:ext cx="821750" cy="843491"/>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 coins arrondis 14">
            <a:extLst>
              <a:ext uri="{FF2B5EF4-FFF2-40B4-BE49-F238E27FC236}">
                <a16:creationId xmlns:a16="http://schemas.microsoft.com/office/drawing/2014/main" id="{76CA487A-6261-0DBA-02C3-44391A6BFAC9}"/>
              </a:ext>
            </a:extLst>
          </p:cNvPr>
          <p:cNvSpPr/>
          <p:nvPr/>
        </p:nvSpPr>
        <p:spPr>
          <a:xfrm>
            <a:off x="10692662" y="2539451"/>
            <a:ext cx="821750" cy="843491"/>
          </a:xfrm>
          <a:prstGeom prst="roundRect">
            <a:avLst/>
          </a:prstGeom>
          <a:solidFill>
            <a:srgbClr val="AD0F1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7" name="Image 16">
            <a:extLst>
              <a:ext uri="{FF2B5EF4-FFF2-40B4-BE49-F238E27FC236}">
                <a16:creationId xmlns:a16="http://schemas.microsoft.com/office/drawing/2014/main" id="{C47B6E54-DCA5-81F9-0C77-B1535460E60D}"/>
              </a:ext>
            </a:extLst>
          </p:cNvPr>
          <p:cNvPicPr>
            <a:picLocks noChangeAspect="1"/>
          </p:cNvPicPr>
          <p:nvPr/>
        </p:nvPicPr>
        <p:blipFill rotWithShape="1">
          <a:blip r:embed="rId8">
            <a:extLst>
              <a:ext uri="{28A0092B-C50C-407E-A947-70E740481C1C}">
                <a14:useLocalDpi xmlns:a14="http://schemas.microsoft.com/office/drawing/2010/main" val="0"/>
              </a:ext>
            </a:extLst>
          </a:blip>
          <a:srcRect t="23972" b="24927"/>
          <a:stretch/>
        </p:blipFill>
        <p:spPr>
          <a:xfrm>
            <a:off x="2589707" y="1219200"/>
            <a:ext cx="3670397" cy="3504515"/>
          </a:xfrm>
          <a:prstGeom prst="rect">
            <a:avLst/>
          </a:prstGeom>
        </p:spPr>
      </p:pic>
      <p:pic>
        <p:nvPicPr>
          <p:cNvPr id="11" name="Image 10">
            <a:extLst>
              <a:ext uri="{FF2B5EF4-FFF2-40B4-BE49-F238E27FC236}">
                <a16:creationId xmlns:a16="http://schemas.microsoft.com/office/drawing/2014/main" id="{15C1D108-2282-F330-FF7B-04E69030F25B}"/>
              </a:ext>
            </a:extLst>
          </p:cNvPr>
          <p:cNvPicPr>
            <a:picLocks noChangeAspect="1"/>
          </p:cNvPicPr>
          <p:nvPr/>
        </p:nvPicPr>
        <p:blipFill rotWithShape="1">
          <a:blip r:embed="rId9">
            <a:extLst>
              <a:ext uri="{28A0092B-C50C-407E-A947-70E740481C1C}">
                <a14:useLocalDpi xmlns:a14="http://schemas.microsoft.com/office/drawing/2010/main" val="0"/>
              </a:ext>
            </a:extLst>
          </a:blip>
          <a:srcRect t="43732" b="45858"/>
          <a:stretch/>
        </p:blipFill>
        <p:spPr>
          <a:xfrm>
            <a:off x="-858616" y="81376"/>
            <a:ext cx="8124239" cy="1580146"/>
          </a:xfrm>
          <a:prstGeom prst="rect">
            <a:avLst/>
          </a:prstGeom>
        </p:spPr>
      </p:pic>
      <p:sp>
        <p:nvSpPr>
          <p:cNvPr id="19" name="ZoneTexte 18">
            <a:extLst>
              <a:ext uri="{FF2B5EF4-FFF2-40B4-BE49-F238E27FC236}">
                <a16:creationId xmlns:a16="http://schemas.microsoft.com/office/drawing/2014/main" id="{43E8B9AE-D942-055B-8830-85B7C0AD0EB9}"/>
              </a:ext>
            </a:extLst>
          </p:cNvPr>
          <p:cNvSpPr txBox="1"/>
          <p:nvPr/>
        </p:nvSpPr>
        <p:spPr>
          <a:xfrm>
            <a:off x="3657600" y="1292052"/>
            <a:ext cx="6644640" cy="1015663"/>
          </a:xfrm>
          <a:prstGeom prst="rect">
            <a:avLst/>
          </a:prstGeom>
          <a:noFill/>
        </p:spPr>
        <p:txBody>
          <a:bodyPr wrap="square" rtlCol="0">
            <a:spAutoFit/>
          </a:bodyPr>
          <a:lstStyle/>
          <a:p>
            <a:r>
              <a:rPr lang="fr-CA" sz="6000" b="1" dirty="0" err="1">
                <a:latin typeface="Gelica ExtraLight" pitchFamily="50" charset="0"/>
              </a:rPr>
              <a:t>Gelica</a:t>
            </a:r>
            <a:r>
              <a:rPr lang="fr-CA" sz="6000" b="1" dirty="0">
                <a:latin typeface="Gelica ExtraLight" pitchFamily="50" charset="0"/>
              </a:rPr>
              <a:t> </a:t>
            </a:r>
            <a:r>
              <a:rPr lang="fr-CA" sz="6000" b="1" dirty="0" err="1">
                <a:latin typeface="Gelica ExtraLight" pitchFamily="50" charset="0"/>
              </a:rPr>
              <a:t>ExtraLight</a:t>
            </a:r>
            <a:endParaRPr lang="en-CA" sz="6000" b="1" dirty="0">
              <a:latin typeface="Gelica ExtraLight" pitchFamily="50" charset="0"/>
            </a:endParaRPr>
          </a:p>
        </p:txBody>
      </p:sp>
      <p:sp>
        <p:nvSpPr>
          <p:cNvPr id="21" name="ZoneTexte 20">
            <a:extLst>
              <a:ext uri="{FF2B5EF4-FFF2-40B4-BE49-F238E27FC236}">
                <a16:creationId xmlns:a16="http://schemas.microsoft.com/office/drawing/2014/main" id="{607F2CDB-E205-1892-DA7A-ECD2644A487C}"/>
              </a:ext>
            </a:extLst>
          </p:cNvPr>
          <p:cNvSpPr txBox="1"/>
          <p:nvPr/>
        </p:nvSpPr>
        <p:spPr>
          <a:xfrm>
            <a:off x="8611305" y="2197829"/>
            <a:ext cx="1193619" cy="646331"/>
          </a:xfrm>
          <a:prstGeom prst="rect">
            <a:avLst/>
          </a:prstGeom>
          <a:noFill/>
        </p:spPr>
        <p:txBody>
          <a:bodyPr wrap="square" rtlCol="0">
            <a:spAutoFit/>
          </a:bodyPr>
          <a:lstStyle/>
          <a:p>
            <a:r>
              <a:rPr lang="fr-CA" sz="3600" dirty="0">
                <a:latin typeface="Arial" panose="020B0604020202020204" pitchFamily="34" charset="0"/>
                <a:cs typeface="Arial" panose="020B0604020202020204" pitchFamily="34" charset="0"/>
              </a:rPr>
              <a:t>Arial</a:t>
            </a:r>
            <a:endParaRPr lang="en-CA" sz="3600" dirty="0">
              <a:latin typeface="Arial" panose="020B0604020202020204" pitchFamily="34" charset="0"/>
              <a:cs typeface="Arial" panose="020B0604020202020204" pitchFamily="34" charset="0"/>
            </a:endParaRPr>
          </a:p>
        </p:txBody>
      </p:sp>
      <p:sp>
        <p:nvSpPr>
          <p:cNvPr id="22" name="ZoneTexte 21">
            <a:extLst>
              <a:ext uri="{FF2B5EF4-FFF2-40B4-BE49-F238E27FC236}">
                <a16:creationId xmlns:a16="http://schemas.microsoft.com/office/drawing/2014/main" id="{F9780EED-0A2C-E787-1C57-E7BF02F31CF1}"/>
              </a:ext>
            </a:extLst>
          </p:cNvPr>
          <p:cNvSpPr txBox="1"/>
          <p:nvPr/>
        </p:nvSpPr>
        <p:spPr>
          <a:xfrm>
            <a:off x="6840670" y="96639"/>
            <a:ext cx="3959409" cy="707886"/>
          </a:xfrm>
          <a:prstGeom prst="rect">
            <a:avLst/>
          </a:prstGeom>
          <a:noFill/>
        </p:spPr>
        <p:txBody>
          <a:bodyPr wrap="square" rtlCol="0">
            <a:spAutoFit/>
          </a:bodyPr>
          <a:lstStyle/>
          <a:p>
            <a:r>
              <a:rPr lang="fr-CA" sz="4000" dirty="0">
                <a:latin typeface="Cochocib Script Latin Pro" panose="02000503000000020003" pitchFamily="2" charset="0"/>
              </a:rPr>
              <a:t>Pour l’amour d’Appolon! </a:t>
            </a:r>
            <a:endParaRPr lang="en-CA" sz="4000" dirty="0">
              <a:latin typeface="Cochocib Script Latin Pro" panose="02000503000000020003" pitchFamily="2" charset="0"/>
            </a:endParaRPr>
          </a:p>
        </p:txBody>
      </p:sp>
      <p:pic>
        <p:nvPicPr>
          <p:cNvPr id="24" name="Graphique 23" descr="Shield Tick avec un remplissage uni">
            <a:extLst>
              <a:ext uri="{FF2B5EF4-FFF2-40B4-BE49-F238E27FC236}">
                <a16:creationId xmlns:a16="http://schemas.microsoft.com/office/drawing/2014/main" id="{920010B4-DD0D-1E9F-EFC1-DDA0953404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83015" y="5421176"/>
            <a:ext cx="914400" cy="914400"/>
          </a:xfrm>
          <a:prstGeom prst="rect">
            <a:avLst/>
          </a:prstGeom>
        </p:spPr>
      </p:pic>
    </p:spTree>
    <p:extLst>
      <p:ext uri="{BB962C8B-B14F-4D97-AF65-F5344CB8AC3E}">
        <p14:creationId xmlns:p14="http://schemas.microsoft.com/office/powerpoint/2010/main" val="3241150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8DCF-0097-BD2A-78AA-11A4154F1097}"/>
              </a:ext>
            </a:extLst>
          </p:cNvPr>
          <p:cNvSpPr/>
          <p:nvPr/>
        </p:nvSpPr>
        <p:spPr>
          <a:xfrm>
            <a:off x="779279" y="648047"/>
            <a:ext cx="9379640" cy="563328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 coins arrondis 18">
            <a:extLst>
              <a:ext uri="{FF2B5EF4-FFF2-40B4-BE49-F238E27FC236}">
                <a16:creationId xmlns:a16="http://schemas.microsoft.com/office/drawing/2014/main" id="{87B77822-BBE2-9F47-0C26-A0056186E791}"/>
              </a:ext>
            </a:extLst>
          </p:cNvPr>
          <p:cNvSpPr/>
          <p:nvPr/>
        </p:nvSpPr>
        <p:spPr>
          <a:xfrm>
            <a:off x="10692663" y="1516547"/>
            <a:ext cx="821750" cy="84349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 coins arrondis 19">
            <a:extLst>
              <a:ext uri="{FF2B5EF4-FFF2-40B4-BE49-F238E27FC236}">
                <a16:creationId xmlns:a16="http://schemas.microsoft.com/office/drawing/2014/main" id="{F71A57DC-10B9-AE92-3C90-397356C0DE01}"/>
              </a:ext>
            </a:extLst>
          </p:cNvPr>
          <p:cNvSpPr/>
          <p:nvPr/>
        </p:nvSpPr>
        <p:spPr>
          <a:xfrm>
            <a:off x="10692664" y="500547"/>
            <a:ext cx="821750" cy="843491"/>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 coins arrondis 20">
            <a:extLst>
              <a:ext uri="{FF2B5EF4-FFF2-40B4-BE49-F238E27FC236}">
                <a16:creationId xmlns:a16="http://schemas.microsoft.com/office/drawing/2014/main" id="{814E9DB2-BA6A-D29F-8D69-68AD1C10AEE5}"/>
              </a:ext>
            </a:extLst>
          </p:cNvPr>
          <p:cNvSpPr/>
          <p:nvPr/>
        </p:nvSpPr>
        <p:spPr>
          <a:xfrm>
            <a:off x="10692662" y="2539451"/>
            <a:ext cx="821750" cy="843491"/>
          </a:xfrm>
          <a:prstGeom prst="roundRect">
            <a:avLst/>
          </a:prstGeom>
          <a:solidFill>
            <a:srgbClr val="0A21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5" name="Image 24">
            <a:extLst>
              <a:ext uri="{FF2B5EF4-FFF2-40B4-BE49-F238E27FC236}">
                <a16:creationId xmlns:a16="http://schemas.microsoft.com/office/drawing/2014/main" id="{B48F0FEF-743B-8B3B-9226-6894BE47B1F1}"/>
              </a:ext>
            </a:extLst>
          </p:cNvPr>
          <p:cNvPicPr>
            <a:picLocks noChangeAspect="1"/>
          </p:cNvPicPr>
          <p:nvPr/>
        </p:nvPicPr>
        <p:blipFill rotWithShape="1">
          <a:blip r:embed="rId2">
            <a:extLst>
              <a:ext uri="{28A0092B-C50C-407E-A947-70E740481C1C}">
                <a14:useLocalDpi xmlns:a14="http://schemas.microsoft.com/office/drawing/2010/main" val="0"/>
              </a:ext>
            </a:extLst>
          </a:blip>
          <a:srcRect b="6006"/>
          <a:stretch/>
        </p:blipFill>
        <p:spPr>
          <a:xfrm rot="10800000">
            <a:off x="3929733" y="661086"/>
            <a:ext cx="6229186" cy="4595524"/>
          </a:xfrm>
          <a:prstGeom prst="rect">
            <a:avLst/>
          </a:prstGeom>
        </p:spPr>
      </p:pic>
      <p:pic>
        <p:nvPicPr>
          <p:cNvPr id="27" name="Image 26">
            <a:extLst>
              <a:ext uri="{FF2B5EF4-FFF2-40B4-BE49-F238E27FC236}">
                <a16:creationId xmlns:a16="http://schemas.microsoft.com/office/drawing/2014/main" id="{16B503B8-CDEA-7306-D574-FC2EF258262F}"/>
              </a:ext>
            </a:extLst>
          </p:cNvPr>
          <p:cNvPicPr>
            <a:picLocks noChangeAspect="1"/>
          </p:cNvPicPr>
          <p:nvPr/>
        </p:nvPicPr>
        <p:blipFill rotWithShape="1">
          <a:blip r:embed="rId3">
            <a:extLst>
              <a:ext uri="{28A0092B-C50C-407E-A947-70E740481C1C}">
                <a14:useLocalDpi xmlns:a14="http://schemas.microsoft.com/office/drawing/2010/main" val="0"/>
              </a:ext>
            </a:extLst>
          </a:blip>
          <a:srcRect t="11690"/>
          <a:stretch/>
        </p:blipFill>
        <p:spPr>
          <a:xfrm>
            <a:off x="793775" y="664026"/>
            <a:ext cx="3207078" cy="3939140"/>
          </a:xfrm>
          <a:prstGeom prst="rect">
            <a:avLst/>
          </a:prstGeom>
        </p:spPr>
      </p:pic>
      <p:pic>
        <p:nvPicPr>
          <p:cNvPr id="23" name="Image 22">
            <a:extLst>
              <a:ext uri="{FF2B5EF4-FFF2-40B4-BE49-F238E27FC236}">
                <a16:creationId xmlns:a16="http://schemas.microsoft.com/office/drawing/2014/main" id="{CD2E2D60-7DBC-E694-867E-25BD34B35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35" y="2592821"/>
            <a:ext cx="3804787" cy="3671072"/>
          </a:xfrm>
          <a:prstGeom prst="rect">
            <a:avLst/>
          </a:prstGeom>
        </p:spPr>
      </p:pic>
      <p:sp>
        <p:nvSpPr>
          <p:cNvPr id="28" name="Rectangle : coins arrondis 27">
            <a:extLst>
              <a:ext uri="{FF2B5EF4-FFF2-40B4-BE49-F238E27FC236}">
                <a16:creationId xmlns:a16="http://schemas.microsoft.com/office/drawing/2014/main" id="{6AE63EE3-4E60-9D7F-5E57-4155ED959508}"/>
              </a:ext>
            </a:extLst>
          </p:cNvPr>
          <p:cNvSpPr/>
          <p:nvPr/>
        </p:nvSpPr>
        <p:spPr>
          <a:xfrm>
            <a:off x="10692662" y="3523382"/>
            <a:ext cx="821750" cy="843491"/>
          </a:xfrm>
          <a:prstGeom prst="roundRect">
            <a:avLst>
              <a:gd name="adj" fmla="val 16667"/>
            </a:avLst>
          </a:prstGeom>
          <a:solidFill>
            <a:srgbClr val="FFE2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7" name="Image 36">
            <a:extLst>
              <a:ext uri="{FF2B5EF4-FFF2-40B4-BE49-F238E27FC236}">
                <a16:creationId xmlns:a16="http://schemas.microsoft.com/office/drawing/2014/main" id="{86D957E1-A29C-2F81-3741-DAD56A734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588" y="814196"/>
            <a:ext cx="6259208" cy="5633286"/>
          </a:xfrm>
          <a:prstGeom prst="rect">
            <a:avLst/>
          </a:prstGeom>
        </p:spPr>
      </p:pic>
      <p:pic>
        <p:nvPicPr>
          <p:cNvPr id="33" name="Image 32">
            <a:extLst>
              <a:ext uri="{FF2B5EF4-FFF2-40B4-BE49-F238E27FC236}">
                <a16:creationId xmlns:a16="http://schemas.microsoft.com/office/drawing/2014/main" id="{BE68D47B-B079-AC42-3F38-7E275F8B19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9423" y="661772"/>
            <a:ext cx="7778149" cy="7000333"/>
          </a:xfrm>
          <a:prstGeom prst="rect">
            <a:avLst/>
          </a:prstGeom>
        </p:spPr>
      </p:pic>
      <p:pic>
        <p:nvPicPr>
          <p:cNvPr id="29" name="Image 28">
            <a:extLst>
              <a:ext uri="{FF2B5EF4-FFF2-40B4-BE49-F238E27FC236}">
                <a16:creationId xmlns:a16="http://schemas.microsoft.com/office/drawing/2014/main" id="{FA133EF5-DACE-57B6-A2E1-2883049165B7}"/>
              </a:ext>
            </a:extLst>
          </p:cNvPr>
          <p:cNvPicPr>
            <a:picLocks noChangeAspect="1"/>
          </p:cNvPicPr>
          <p:nvPr/>
        </p:nvPicPr>
        <p:blipFill rotWithShape="1">
          <a:blip r:embed="rId7">
            <a:extLst>
              <a:ext uri="{28A0092B-C50C-407E-A947-70E740481C1C}">
                <a14:useLocalDpi xmlns:a14="http://schemas.microsoft.com/office/drawing/2010/main" val="0"/>
              </a:ext>
            </a:extLst>
          </a:blip>
          <a:srcRect t="43732" b="45858"/>
          <a:stretch/>
        </p:blipFill>
        <p:spPr>
          <a:xfrm>
            <a:off x="-783449" y="5274051"/>
            <a:ext cx="8124239" cy="1580146"/>
          </a:xfrm>
          <a:prstGeom prst="rect">
            <a:avLst/>
          </a:prstGeom>
        </p:spPr>
      </p:pic>
      <p:sp>
        <p:nvSpPr>
          <p:cNvPr id="39" name="ZoneTexte 38">
            <a:extLst>
              <a:ext uri="{FF2B5EF4-FFF2-40B4-BE49-F238E27FC236}">
                <a16:creationId xmlns:a16="http://schemas.microsoft.com/office/drawing/2014/main" id="{DBE4B80C-CBC2-7EEE-FFD3-71F30A7DAF2D}"/>
              </a:ext>
            </a:extLst>
          </p:cNvPr>
          <p:cNvSpPr txBox="1"/>
          <p:nvPr/>
        </p:nvSpPr>
        <p:spPr>
          <a:xfrm>
            <a:off x="3196454" y="2725390"/>
            <a:ext cx="5117622" cy="707886"/>
          </a:xfrm>
          <a:prstGeom prst="rect">
            <a:avLst/>
          </a:prstGeom>
          <a:noFill/>
        </p:spPr>
        <p:txBody>
          <a:bodyPr wrap="square" rtlCol="0">
            <a:spAutoFit/>
          </a:bodyPr>
          <a:lstStyle/>
          <a:p>
            <a:r>
              <a:rPr lang="fr-CA" sz="4000" dirty="0" err="1">
                <a:latin typeface="Quattrocento" panose="02020502030000000404" pitchFamily="18" charset="0"/>
              </a:rPr>
              <a:t>Walbaum</a:t>
            </a:r>
            <a:r>
              <a:rPr lang="fr-CA" sz="4000" dirty="0">
                <a:latin typeface="Quattrocento" panose="02020502030000000404" pitchFamily="18" charset="0"/>
              </a:rPr>
              <a:t> </a:t>
            </a:r>
            <a:r>
              <a:rPr lang="fr-CA" sz="4000" dirty="0" err="1">
                <a:latin typeface="Quattrocento" panose="02020502030000000404" pitchFamily="18" charset="0"/>
              </a:rPr>
              <a:t>Disp</a:t>
            </a:r>
            <a:r>
              <a:rPr lang="fr-CA" sz="4000" dirty="0" err="1">
                <a:solidFill>
                  <a:schemeClr val="bg1"/>
                </a:solidFill>
                <a:latin typeface="Quattrocento" panose="02020502030000000404" pitchFamily="18" charset="0"/>
              </a:rPr>
              <a:t>lay</a:t>
            </a:r>
            <a:r>
              <a:rPr lang="fr-CA" sz="4000" dirty="0" err="1">
                <a:latin typeface="Quattrocento" panose="02020502030000000404" pitchFamily="18" charset="0"/>
              </a:rPr>
              <a:t>y</a:t>
            </a:r>
            <a:endParaRPr lang="en-CA" sz="4000" dirty="0">
              <a:latin typeface="Quattrocento" panose="02020502030000000404" pitchFamily="18" charset="0"/>
            </a:endParaRPr>
          </a:p>
        </p:txBody>
      </p:sp>
      <p:sp>
        <p:nvSpPr>
          <p:cNvPr id="40" name="ZoneTexte 39">
            <a:extLst>
              <a:ext uri="{FF2B5EF4-FFF2-40B4-BE49-F238E27FC236}">
                <a16:creationId xmlns:a16="http://schemas.microsoft.com/office/drawing/2014/main" id="{C58FD881-7CC3-3F78-B939-57DA2883E452}"/>
              </a:ext>
            </a:extLst>
          </p:cNvPr>
          <p:cNvSpPr txBox="1"/>
          <p:nvPr/>
        </p:nvSpPr>
        <p:spPr>
          <a:xfrm>
            <a:off x="700542" y="2123534"/>
            <a:ext cx="6367492" cy="830997"/>
          </a:xfrm>
          <a:prstGeom prst="rect">
            <a:avLst/>
          </a:prstGeom>
          <a:noFill/>
        </p:spPr>
        <p:txBody>
          <a:bodyPr wrap="square" rtlCol="0">
            <a:spAutoFit/>
          </a:bodyPr>
          <a:lstStyle/>
          <a:p>
            <a:r>
              <a:rPr lang="fr-CA" sz="4800" b="1" dirty="0">
                <a:latin typeface="Libre Baskerville" panose="02000000000000000000" pitchFamily="2" charset="0"/>
              </a:rPr>
              <a:t>Libre Baskerville</a:t>
            </a:r>
            <a:endParaRPr lang="en-CA" sz="4800" b="1" dirty="0">
              <a:latin typeface="Libre Baskerville" panose="02000000000000000000" pitchFamily="2" charset="0"/>
            </a:endParaRPr>
          </a:p>
        </p:txBody>
      </p:sp>
      <p:sp>
        <p:nvSpPr>
          <p:cNvPr id="42" name="ZoneTexte 41">
            <a:extLst>
              <a:ext uri="{FF2B5EF4-FFF2-40B4-BE49-F238E27FC236}">
                <a16:creationId xmlns:a16="http://schemas.microsoft.com/office/drawing/2014/main" id="{73FC6E9D-4DE0-8A90-0EF9-A53413D54644}"/>
              </a:ext>
            </a:extLst>
          </p:cNvPr>
          <p:cNvSpPr txBox="1"/>
          <p:nvPr/>
        </p:nvSpPr>
        <p:spPr>
          <a:xfrm>
            <a:off x="7218713" y="0"/>
            <a:ext cx="3207078" cy="707886"/>
          </a:xfrm>
          <a:prstGeom prst="rect">
            <a:avLst/>
          </a:prstGeom>
          <a:noFill/>
        </p:spPr>
        <p:txBody>
          <a:bodyPr wrap="square" rtlCol="0">
            <a:spAutoFit/>
          </a:bodyPr>
          <a:lstStyle/>
          <a:p>
            <a:r>
              <a:rPr lang="fr-CA" sz="4000" dirty="0">
                <a:latin typeface="Cochocib Script Latin Pro" panose="02000503000000020003" pitchFamily="2" charset="0"/>
              </a:rPr>
              <a:t>Champagne sur mer !</a:t>
            </a:r>
            <a:endParaRPr lang="en-CA" sz="4000" dirty="0">
              <a:latin typeface="Cochocib Script Latin Pro" panose="02000503000000020003" pitchFamily="2" charset="0"/>
            </a:endParaRPr>
          </a:p>
        </p:txBody>
      </p:sp>
    </p:spTree>
    <p:extLst>
      <p:ext uri="{BB962C8B-B14F-4D97-AF65-F5344CB8AC3E}">
        <p14:creationId xmlns:p14="http://schemas.microsoft.com/office/powerpoint/2010/main" val="145289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62F645E4-D506-D0F6-F498-14FDBB70A18C}"/>
              </a:ext>
            </a:extLst>
          </p:cNvPr>
          <p:cNvPicPr>
            <a:picLocks noChangeAspect="1"/>
          </p:cNvPicPr>
          <p:nvPr/>
        </p:nvPicPr>
        <p:blipFill rotWithShape="1">
          <a:blip r:embed="rId2">
            <a:extLst>
              <a:ext uri="{28A0092B-C50C-407E-A947-70E740481C1C}">
                <a14:useLocalDpi xmlns:a14="http://schemas.microsoft.com/office/drawing/2010/main" val="0"/>
              </a:ext>
            </a:extLst>
          </a:blip>
          <a:srcRect l="4053" t="27664"/>
          <a:stretch/>
        </p:blipFill>
        <p:spPr>
          <a:xfrm>
            <a:off x="6366385" y="675412"/>
            <a:ext cx="3798193" cy="4204606"/>
          </a:xfrm>
          <a:prstGeom prst="rect">
            <a:avLst/>
          </a:prstGeom>
        </p:spPr>
      </p:pic>
      <p:pic>
        <p:nvPicPr>
          <p:cNvPr id="16" name="Image 15">
            <a:extLst>
              <a:ext uri="{FF2B5EF4-FFF2-40B4-BE49-F238E27FC236}">
                <a16:creationId xmlns:a16="http://schemas.microsoft.com/office/drawing/2014/main" id="{29CF289D-0AEF-4C60-7E41-80F5D725B3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79" y="658207"/>
            <a:ext cx="5633405" cy="3314353"/>
          </a:xfrm>
          <a:prstGeom prst="rect">
            <a:avLst/>
          </a:prstGeom>
        </p:spPr>
      </p:pic>
      <p:sp>
        <p:nvSpPr>
          <p:cNvPr id="8" name="Rectangle 7">
            <a:extLst>
              <a:ext uri="{FF2B5EF4-FFF2-40B4-BE49-F238E27FC236}">
                <a16:creationId xmlns:a16="http://schemas.microsoft.com/office/drawing/2014/main" id="{E06340F9-EFAB-0D94-FF11-06F4C041B248}"/>
              </a:ext>
            </a:extLst>
          </p:cNvPr>
          <p:cNvSpPr/>
          <p:nvPr/>
        </p:nvSpPr>
        <p:spPr>
          <a:xfrm>
            <a:off x="779279" y="658207"/>
            <a:ext cx="9379640" cy="563328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 coins arrondis 10">
            <a:extLst>
              <a:ext uri="{FF2B5EF4-FFF2-40B4-BE49-F238E27FC236}">
                <a16:creationId xmlns:a16="http://schemas.microsoft.com/office/drawing/2014/main" id="{5953BE2D-2C0B-5A35-0236-D4D02ED78BC2}"/>
              </a:ext>
            </a:extLst>
          </p:cNvPr>
          <p:cNvSpPr/>
          <p:nvPr/>
        </p:nvSpPr>
        <p:spPr>
          <a:xfrm>
            <a:off x="10692663" y="1516547"/>
            <a:ext cx="821750" cy="84349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 coins arrondis 11">
            <a:extLst>
              <a:ext uri="{FF2B5EF4-FFF2-40B4-BE49-F238E27FC236}">
                <a16:creationId xmlns:a16="http://schemas.microsoft.com/office/drawing/2014/main" id="{3EB081C1-8F29-98FC-D859-C383BD1A10C2}"/>
              </a:ext>
            </a:extLst>
          </p:cNvPr>
          <p:cNvSpPr/>
          <p:nvPr/>
        </p:nvSpPr>
        <p:spPr>
          <a:xfrm>
            <a:off x="10692664" y="500547"/>
            <a:ext cx="821750" cy="843491"/>
          </a:xfrm>
          <a:prstGeom prst="roundRect">
            <a:avLst/>
          </a:prstGeom>
          <a:solidFill>
            <a:schemeClr val="tx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 coins arrondis 12">
            <a:extLst>
              <a:ext uri="{FF2B5EF4-FFF2-40B4-BE49-F238E27FC236}">
                <a16:creationId xmlns:a16="http://schemas.microsoft.com/office/drawing/2014/main" id="{49BD5422-97BB-FEA9-1A52-DA0C02BBC047}"/>
              </a:ext>
            </a:extLst>
          </p:cNvPr>
          <p:cNvSpPr/>
          <p:nvPr/>
        </p:nvSpPr>
        <p:spPr>
          <a:xfrm>
            <a:off x="10692662" y="2539451"/>
            <a:ext cx="821750" cy="843491"/>
          </a:xfrm>
          <a:prstGeom prst="roundRect">
            <a:avLst/>
          </a:prstGeom>
          <a:solidFill>
            <a:srgbClr val="63B29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 coins arrondis 13">
            <a:extLst>
              <a:ext uri="{FF2B5EF4-FFF2-40B4-BE49-F238E27FC236}">
                <a16:creationId xmlns:a16="http://schemas.microsoft.com/office/drawing/2014/main" id="{D6C5E99D-D81F-0FD0-D92B-395C3AC6911A}"/>
              </a:ext>
            </a:extLst>
          </p:cNvPr>
          <p:cNvSpPr/>
          <p:nvPr/>
        </p:nvSpPr>
        <p:spPr>
          <a:xfrm>
            <a:off x="10692662" y="3523382"/>
            <a:ext cx="821750" cy="843491"/>
          </a:xfrm>
          <a:prstGeom prst="roundRect">
            <a:avLst/>
          </a:prstGeom>
          <a:solidFill>
            <a:srgbClr val="B5DF9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8B29E077-22C8-9B4D-82AE-591509DBB96A}"/>
              </a:ext>
            </a:extLst>
          </p:cNvPr>
          <p:cNvSpPr/>
          <p:nvPr/>
        </p:nvSpPr>
        <p:spPr>
          <a:xfrm>
            <a:off x="3863764" y="1825963"/>
            <a:ext cx="2954798" cy="18348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Image 17">
            <a:extLst>
              <a:ext uri="{FF2B5EF4-FFF2-40B4-BE49-F238E27FC236}">
                <a16:creationId xmlns:a16="http://schemas.microsoft.com/office/drawing/2014/main" id="{767EC942-739E-D513-41D4-432A79ACA340}"/>
              </a:ext>
            </a:extLst>
          </p:cNvPr>
          <p:cNvPicPr>
            <a:picLocks noChangeAspect="1"/>
          </p:cNvPicPr>
          <p:nvPr/>
        </p:nvPicPr>
        <p:blipFill rotWithShape="1">
          <a:blip r:embed="rId4">
            <a:extLst>
              <a:ext uri="{28A0092B-C50C-407E-A947-70E740481C1C}">
                <a14:useLocalDpi xmlns:a14="http://schemas.microsoft.com/office/drawing/2010/main" val="0"/>
              </a:ext>
            </a:extLst>
          </a:blip>
          <a:srcRect l="1019" t="1771" r="-1" b="1"/>
          <a:stretch/>
        </p:blipFill>
        <p:spPr>
          <a:xfrm>
            <a:off x="3947035" y="2633797"/>
            <a:ext cx="2893530" cy="3657697"/>
          </a:xfrm>
          <a:prstGeom prst="rect">
            <a:avLst/>
          </a:prstGeom>
        </p:spPr>
      </p:pic>
      <p:pic>
        <p:nvPicPr>
          <p:cNvPr id="26" name="Image 25">
            <a:extLst>
              <a:ext uri="{FF2B5EF4-FFF2-40B4-BE49-F238E27FC236}">
                <a16:creationId xmlns:a16="http://schemas.microsoft.com/office/drawing/2014/main" id="{9564D18C-570D-F639-DD19-0E126BDFBC6D}"/>
              </a:ext>
            </a:extLst>
          </p:cNvPr>
          <p:cNvPicPr>
            <a:picLocks noChangeAspect="1"/>
          </p:cNvPicPr>
          <p:nvPr/>
        </p:nvPicPr>
        <p:blipFill rotWithShape="1">
          <a:blip r:embed="rId5">
            <a:extLst>
              <a:ext uri="{28A0092B-C50C-407E-A947-70E740481C1C}">
                <a14:useLocalDpi xmlns:a14="http://schemas.microsoft.com/office/drawing/2010/main" val="0"/>
              </a:ext>
            </a:extLst>
          </a:blip>
          <a:srcRect l="5244" t="1941" r="3585" b="3376"/>
          <a:stretch/>
        </p:blipFill>
        <p:spPr>
          <a:xfrm rot="5400000">
            <a:off x="6344379" y="2485554"/>
            <a:ext cx="3037840" cy="4591239"/>
          </a:xfrm>
          <a:prstGeom prst="rect">
            <a:avLst/>
          </a:prstGeom>
        </p:spPr>
      </p:pic>
      <p:pic>
        <p:nvPicPr>
          <p:cNvPr id="20" name="Image 19">
            <a:extLst>
              <a:ext uri="{FF2B5EF4-FFF2-40B4-BE49-F238E27FC236}">
                <a16:creationId xmlns:a16="http://schemas.microsoft.com/office/drawing/2014/main" id="{EC813840-56E1-EA58-3EA6-129097006DF1}"/>
              </a:ext>
            </a:extLst>
          </p:cNvPr>
          <p:cNvPicPr>
            <a:picLocks noChangeAspect="1"/>
          </p:cNvPicPr>
          <p:nvPr/>
        </p:nvPicPr>
        <p:blipFill rotWithShape="1">
          <a:blip r:embed="rId6">
            <a:extLst>
              <a:ext uri="{28A0092B-C50C-407E-A947-70E740481C1C}">
                <a14:useLocalDpi xmlns:a14="http://schemas.microsoft.com/office/drawing/2010/main" val="0"/>
              </a:ext>
            </a:extLst>
          </a:blip>
          <a:srcRect t="1724"/>
          <a:stretch/>
        </p:blipFill>
        <p:spPr>
          <a:xfrm>
            <a:off x="779279" y="2086888"/>
            <a:ext cx="3178999" cy="4204606"/>
          </a:xfrm>
          <a:prstGeom prst="rect">
            <a:avLst/>
          </a:prstGeom>
        </p:spPr>
      </p:pic>
      <p:pic>
        <p:nvPicPr>
          <p:cNvPr id="7" name="Image 6">
            <a:extLst>
              <a:ext uri="{FF2B5EF4-FFF2-40B4-BE49-F238E27FC236}">
                <a16:creationId xmlns:a16="http://schemas.microsoft.com/office/drawing/2014/main" id="{989FC0C9-8D12-4994-0077-58EDEFD8123D}"/>
              </a:ext>
            </a:extLst>
          </p:cNvPr>
          <p:cNvPicPr>
            <a:picLocks noChangeAspect="1"/>
          </p:cNvPicPr>
          <p:nvPr/>
        </p:nvPicPr>
        <p:blipFill rotWithShape="1">
          <a:blip r:embed="rId7">
            <a:extLst>
              <a:ext uri="{28A0092B-C50C-407E-A947-70E740481C1C}">
                <a14:useLocalDpi xmlns:a14="http://schemas.microsoft.com/office/drawing/2010/main" val="0"/>
              </a:ext>
            </a:extLst>
          </a:blip>
          <a:srcRect t="43732" b="45858"/>
          <a:stretch/>
        </p:blipFill>
        <p:spPr>
          <a:xfrm>
            <a:off x="3958278" y="5308120"/>
            <a:ext cx="8124239" cy="1580146"/>
          </a:xfrm>
          <a:prstGeom prst="rect">
            <a:avLst/>
          </a:prstGeom>
        </p:spPr>
      </p:pic>
      <p:sp>
        <p:nvSpPr>
          <p:cNvPr id="29" name="ZoneTexte 28">
            <a:extLst>
              <a:ext uri="{FF2B5EF4-FFF2-40B4-BE49-F238E27FC236}">
                <a16:creationId xmlns:a16="http://schemas.microsoft.com/office/drawing/2014/main" id="{A1789324-1B0D-6D36-FDED-291E7E261B35}"/>
              </a:ext>
            </a:extLst>
          </p:cNvPr>
          <p:cNvSpPr txBox="1"/>
          <p:nvPr/>
        </p:nvSpPr>
        <p:spPr>
          <a:xfrm>
            <a:off x="6537537" y="3541692"/>
            <a:ext cx="3470784" cy="584775"/>
          </a:xfrm>
          <a:prstGeom prst="rect">
            <a:avLst/>
          </a:prstGeom>
          <a:noFill/>
        </p:spPr>
        <p:txBody>
          <a:bodyPr wrap="square" rtlCol="0">
            <a:spAutoFit/>
          </a:bodyPr>
          <a:lstStyle/>
          <a:p>
            <a:r>
              <a:rPr lang="fr-CA" sz="3200" dirty="0" err="1">
                <a:latin typeface="Bookmania Light" panose="00000400000000000000" pitchFamily="50" charset="0"/>
              </a:rPr>
              <a:t>Bookmania</a:t>
            </a:r>
            <a:r>
              <a:rPr lang="fr-CA" sz="3200" dirty="0">
                <a:latin typeface="Bookmania Light" panose="00000400000000000000" pitchFamily="50" charset="0"/>
              </a:rPr>
              <a:t> Light</a:t>
            </a:r>
            <a:endParaRPr lang="en-CA" sz="3200" dirty="0">
              <a:latin typeface="Bookmania Light" panose="00000400000000000000" pitchFamily="50" charset="0"/>
            </a:endParaRPr>
          </a:p>
        </p:txBody>
      </p:sp>
      <p:sp>
        <p:nvSpPr>
          <p:cNvPr id="30" name="ZoneTexte 29">
            <a:extLst>
              <a:ext uri="{FF2B5EF4-FFF2-40B4-BE49-F238E27FC236}">
                <a16:creationId xmlns:a16="http://schemas.microsoft.com/office/drawing/2014/main" id="{CB97BF26-1C2D-9F11-88AF-6AF34A729F1E}"/>
              </a:ext>
            </a:extLst>
          </p:cNvPr>
          <p:cNvSpPr txBox="1"/>
          <p:nvPr/>
        </p:nvSpPr>
        <p:spPr>
          <a:xfrm>
            <a:off x="2529840" y="3975003"/>
            <a:ext cx="7673673" cy="830997"/>
          </a:xfrm>
          <a:prstGeom prst="rect">
            <a:avLst/>
          </a:prstGeom>
          <a:noFill/>
        </p:spPr>
        <p:txBody>
          <a:bodyPr wrap="square" rtlCol="0">
            <a:spAutoFit/>
          </a:bodyPr>
          <a:lstStyle/>
          <a:p>
            <a:r>
              <a:rPr lang="fr-FR" sz="4800" b="1" dirty="0">
                <a:latin typeface="ITC Avant Garde Pro Bk" panose="020B0502020202020204" pitchFamily="34" charset="0"/>
              </a:rPr>
              <a:t>ITC Avant Garde Pro </a:t>
            </a:r>
            <a:r>
              <a:rPr lang="fr-FR" sz="4800" b="1" dirty="0" err="1">
                <a:latin typeface="ITC Avant Garde Pro Bk" panose="020B0502020202020204" pitchFamily="34" charset="0"/>
              </a:rPr>
              <a:t>Bk</a:t>
            </a:r>
            <a:endParaRPr lang="en-CA" sz="4800" b="1" dirty="0">
              <a:latin typeface="ITC Avant Garde Pro Bk" panose="020B0502020202020204" pitchFamily="34" charset="0"/>
            </a:endParaRPr>
          </a:p>
        </p:txBody>
      </p:sp>
      <p:sp>
        <p:nvSpPr>
          <p:cNvPr id="33" name="ZoneTexte 32">
            <a:extLst>
              <a:ext uri="{FF2B5EF4-FFF2-40B4-BE49-F238E27FC236}">
                <a16:creationId xmlns:a16="http://schemas.microsoft.com/office/drawing/2014/main" id="{0F05EC02-D372-EA7F-1500-FB5D93AAF47B}"/>
              </a:ext>
            </a:extLst>
          </p:cNvPr>
          <p:cNvSpPr txBox="1"/>
          <p:nvPr/>
        </p:nvSpPr>
        <p:spPr>
          <a:xfrm>
            <a:off x="773620" y="0"/>
            <a:ext cx="2770689" cy="707886"/>
          </a:xfrm>
          <a:prstGeom prst="rect">
            <a:avLst/>
          </a:prstGeom>
          <a:noFill/>
        </p:spPr>
        <p:txBody>
          <a:bodyPr wrap="square" rtlCol="0">
            <a:spAutoFit/>
          </a:bodyPr>
          <a:lstStyle/>
          <a:p>
            <a:r>
              <a:rPr lang="fr-CA" sz="4000" dirty="0">
                <a:latin typeface="Cochocib Script Latin Pro" panose="02000503000000020003" pitchFamily="2" charset="0"/>
              </a:rPr>
              <a:t>Renaissance zen !</a:t>
            </a:r>
            <a:endParaRPr lang="en-CA" sz="4000" dirty="0">
              <a:latin typeface="Cochocib Script Latin Pro" panose="02000503000000020003" pitchFamily="2" charset="0"/>
            </a:endParaRPr>
          </a:p>
        </p:txBody>
      </p:sp>
    </p:spTree>
    <p:extLst>
      <p:ext uri="{BB962C8B-B14F-4D97-AF65-F5344CB8AC3E}">
        <p14:creationId xmlns:p14="http://schemas.microsoft.com/office/powerpoint/2010/main" val="328366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112AD1D-F4B3-C5D0-CFA4-260499C59DDB}"/>
              </a:ext>
            </a:extLst>
          </p:cNvPr>
          <p:cNvSpPr>
            <a:spLocks noGrp="1" noRot="1" noMove="1" noResize="1" noEditPoints="1" noAdjustHandles="1" noChangeArrowheads="1" noChangeShapeType="1"/>
          </p:cNvSpPr>
          <p:nvPr/>
        </p:nvSpPr>
        <p:spPr>
          <a:xfrm>
            <a:off x="-60960" y="-121920"/>
            <a:ext cx="12313920" cy="7040880"/>
          </a:xfrm>
          <a:prstGeom prst="rect">
            <a:avLst/>
          </a:prstGeom>
          <a:ln>
            <a:solidFill>
              <a:srgbClr val="35AB3F"/>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p>
        </p:txBody>
      </p:sp>
      <p:sp>
        <p:nvSpPr>
          <p:cNvPr id="2" name="Titre 1">
            <a:extLst>
              <a:ext uri="{FF2B5EF4-FFF2-40B4-BE49-F238E27FC236}">
                <a16:creationId xmlns:a16="http://schemas.microsoft.com/office/drawing/2014/main" id="{DF96D506-04E9-D1B9-D5BE-F1F75BA665C3}"/>
              </a:ext>
            </a:extLst>
          </p:cNvPr>
          <p:cNvSpPr>
            <a:spLocks noGrp="1"/>
          </p:cNvSpPr>
          <p:nvPr>
            <p:ph type="title"/>
          </p:nvPr>
        </p:nvSpPr>
        <p:spPr/>
        <p:txBody>
          <a:bodyPr/>
          <a:lstStyle/>
          <a:p>
            <a:r>
              <a:rPr lang="fr-CA" dirty="0">
                <a:solidFill>
                  <a:srgbClr val="35AB3F"/>
                </a:solidFill>
                <a:latin typeface="Aharoni" panose="02010803020104030203" pitchFamily="2" charset="-79"/>
                <a:cs typeface="Aharoni" panose="02010803020104030203" pitchFamily="2" charset="-79"/>
              </a:rPr>
              <a:t>Suite à la rétroaction…</a:t>
            </a:r>
            <a:endParaRPr lang="en-CA" dirty="0">
              <a:solidFill>
                <a:srgbClr val="35AB3F"/>
              </a:solidFill>
              <a:latin typeface="Aharoni" panose="02010803020104030203" pitchFamily="2" charset="-79"/>
              <a:cs typeface="Aharoni" panose="02010803020104030203" pitchFamily="2" charset="-79"/>
            </a:endParaRPr>
          </a:p>
        </p:txBody>
      </p:sp>
      <p:cxnSp>
        <p:nvCxnSpPr>
          <p:cNvPr id="4" name="Connecteur droit 3">
            <a:extLst>
              <a:ext uri="{FF2B5EF4-FFF2-40B4-BE49-F238E27FC236}">
                <a16:creationId xmlns:a16="http://schemas.microsoft.com/office/drawing/2014/main" id="{15A6A8C3-FB3B-4774-4D4C-61E871840851}"/>
              </a:ext>
            </a:extLst>
          </p:cNvPr>
          <p:cNvCxnSpPr/>
          <p:nvPr/>
        </p:nvCxnSpPr>
        <p:spPr>
          <a:xfrm>
            <a:off x="838200" y="1348740"/>
            <a:ext cx="10515600" cy="0"/>
          </a:xfrm>
          <a:prstGeom prst="line">
            <a:avLst/>
          </a:prstGeom>
          <a:ln w="28575">
            <a:solidFill>
              <a:schemeClr val="bg1"/>
            </a:solidFill>
          </a:ln>
        </p:spPr>
        <p:style>
          <a:lnRef idx="1">
            <a:schemeClr val="dk1"/>
          </a:lnRef>
          <a:fillRef idx="0">
            <a:schemeClr val="dk1"/>
          </a:fillRef>
          <a:effectRef idx="0">
            <a:schemeClr val="dk1"/>
          </a:effectRef>
          <a:fontRef idx="minor">
            <a:schemeClr val="tx1"/>
          </a:fontRef>
        </p:style>
      </p:cxnSp>
      <p:pic>
        <p:nvPicPr>
          <p:cNvPr id="3" name="Image 2">
            <a:extLst>
              <a:ext uri="{FF2B5EF4-FFF2-40B4-BE49-F238E27FC236}">
                <a16:creationId xmlns:a16="http://schemas.microsoft.com/office/drawing/2014/main" id="{DDB141B5-7AE9-A2F3-0DB4-29918BC74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7886" y="346045"/>
            <a:ext cx="1004677" cy="910907"/>
          </a:xfrm>
          <a:prstGeom prst="rect">
            <a:avLst/>
          </a:prstGeom>
        </p:spPr>
      </p:pic>
    </p:spTree>
    <p:extLst>
      <p:ext uri="{BB962C8B-B14F-4D97-AF65-F5344CB8AC3E}">
        <p14:creationId xmlns:p14="http://schemas.microsoft.com/office/powerpoint/2010/main" val="1663931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E22922-C431-B96A-50E7-2F898E8760AA}"/>
              </a:ext>
            </a:extLst>
          </p:cNvPr>
          <p:cNvSpPr>
            <a:spLocks noGrp="1"/>
          </p:cNvSpPr>
          <p:nvPr>
            <p:ph type="title"/>
          </p:nvPr>
        </p:nvSpPr>
        <p:spPr/>
        <p:txBody>
          <a:bodyPr/>
          <a:lstStyle/>
          <a:p>
            <a:r>
              <a:rPr lang="fr-CA" b="1" dirty="0">
                <a:latin typeface="Poiret One" panose="02000000000000000000" pitchFamily="2" charset="0"/>
                <a:cs typeface="Aharoni" panose="02010803020104030203" pitchFamily="2" charset="-79"/>
              </a:rPr>
              <a:t>Magazine </a:t>
            </a:r>
            <a:endParaRPr lang="en-CA" b="1" dirty="0">
              <a:latin typeface="Poiret One" panose="02000000000000000000" pitchFamily="2" charset="0"/>
              <a:cs typeface="Aharoni" panose="02010803020104030203" pitchFamily="2" charset="-79"/>
            </a:endParaRPr>
          </a:p>
        </p:txBody>
      </p:sp>
      <p:cxnSp>
        <p:nvCxnSpPr>
          <p:cNvPr id="8" name="Connecteur droit 7">
            <a:extLst>
              <a:ext uri="{FF2B5EF4-FFF2-40B4-BE49-F238E27FC236}">
                <a16:creationId xmlns:a16="http://schemas.microsoft.com/office/drawing/2014/main" id="{B2952D0F-7E85-24D9-FA8A-14DD39C7E8D1}"/>
              </a:ext>
            </a:extLst>
          </p:cNvPr>
          <p:cNvCxnSpPr/>
          <p:nvPr/>
        </p:nvCxnSpPr>
        <p:spPr>
          <a:xfrm>
            <a:off x="838200" y="1348740"/>
            <a:ext cx="10515600" cy="0"/>
          </a:xfrm>
          <a:prstGeom prst="line">
            <a:avLst/>
          </a:prstGeom>
          <a:ln w="28575">
            <a:solidFill>
              <a:srgbClr val="35AB3F"/>
            </a:solidFill>
          </a:ln>
        </p:spPr>
        <p:style>
          <a:lnRef idx="1">
            <a:schemeClr val="dk1"/>
          </a:lnRef>
          <a:fillRef idx="0">
            <a:schemeClr val="dk1"/>
          </a:fillRef>
          <a:effectRef idx="0">
            <a:schemeClr val="dk1"/>
          </a:effectRef>
          <a:fontRef idx="minor">
            <a:schemeClr val="tx1"/>
          </a:fontRef>
        </p:style>
      </p:cxnSp>
      <p:pic>
        <p:nvPicPr>
          <p:cNvPr id="24" name="Image 23">
            <a:extLst>
              <a:ext uri="{FF2B5EF4-FFF2-40B4-BE49-F238E27FC236}">
                <a16:creationId xmlns:a16="http://schemas.microsoft.com/office/drawing/2014/main" id="{B636B220-45A4-DCDB-3715-DCDFD1BE7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88658" y="380583"/>
            <a:ext cx="865142" cy="784582"/>
          </a:xfrm>
          <a:prstGeom prst="rect">
            <a:avLst/>
          </a:prstGeom>
        </p:spPr>
      </p:pic>
      <p:pic>
        <p:nvPicPr>
          <p:cNvPr id="3" name="Image 2">
            <a:extLst>
              <a:ext uri="{FF2B5EF4-FFF2-40B4-BE49-F238E27FC236}">
                <a16:creationId xmlns:a16="http://schemas.microsoft.com/office/drawing/2014/main" id="{83E9A68B-B791-D613-441B-2B136A7D7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785" y="1706146"/>
            <a:ext cx="1881163" cy="2422790"/>
          </a:xfrm>
          <a:prstGeom prst="rect">
            <a:avLst/>
          </a:prstGeom>
          <a:ln>
            <a:noFill/>
          </a:ln>
          <a:effectLst>
            <a:outerShdw blurRad="190500" algn="tl" rotWithShape="0">
              <a:srgbClr val="000000">
                <a:alpha val="70000"/>
              </a:srgbClr>
            </a:outerShdw>
          </a:effectLst>
        </p:spPr>
      </p:pic>
      <p:pic>
        <p:nvPicPr>
          <p:cNvPr id="4" name="Image 3">
            <a:extLst>
              <a:ext uri="{FF2B5EF4-FFF2-40B4-BE49-F238E27FC236}">
                <a16:creationId xmlns:a16="http://schemas.microsoft.com/office/drawing/2014/main" id="{6CE849F7-82DA-9231-F42E-2B5E9067DE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581" y="3659598"/>
            <a:ext cx="1872036" cy="2422790"/>
          </a:xfrm>
          <a:prstGeom prst="rect">
            <a:avLst/>
          </a:prstGeom>
          <a:ln>
            <a:noFill/>
          </a:ln>
          <a:effectLst>
            <a:outerShdw blurRad="190500" algn="tl" rotWithShape="0">
              <a:srgbClr val="000000">
                <a:alpha val="70000"/>
              </a:srgbClr>
            </a:outerShdw>
          </a:effectLst>
        </p:spPr>
      </p:pic>
      <p:pic>
        <p:nvPicPr>
          <p:cNvPr id="5" name="Image 4">
            <a:extLst>
              <a:ext uri="{FF2B5EF4-FFF2-40B4-BE49-F238E27FC236}">
                <a16:creationId xmlns:a16="http://schemas.microsoft.com/office/drawing/2014/main" id="{8E1FEAF6-4E72-23F3-3002-7E54710259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0137" y="3659599"/>
            <a:ext cx="1878521" cy="2422790"/>
          </a:xfrm>
          <a:prstGeom prst="rect">
            <a:avLst/>
          </a:prstGeom>
          <a:ln>
            <a:noFill/>
          </a:ln>
          <a:effectLst>
            <a:outerShdw blurRad="190500" algn="tl" rotWithShape="0">
              <a:srgbClr val="000000">
                <a:alpha val="70000"/>
              </a:srgbClr>
            </a:outerShdw>
          </a:effectLst>
        </p:spPr>
      </p:pic>
      <p:pic>
        <p:nvPicPr>
          <p:cNvPr id="6" name="Image 5">
            <a:extLst>
              <a:ext uri="{FF2B5EF4-FFF2-40B4-BE49-F238E27FC236}">
                <a16:creationId xmlns:a16="http://schemas.microsoft.com/office/drawing/2014/main" id="{7B84D20F-B9F5-99E4-D19F-4633B352C7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979" y="1706147"/>
            <a:ext cx="1873236" cy="24227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063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E22922-C431-B96A-50E7-2F898E8760AA}"/>
              </a:ext>
            </a:extLst>
          </p:cNvPr>
          <p:cNvSpPr>
            <a:spLocks noGrp="1"/>
          </p:cNvSpPr>
          <p:nvPr>
            <p:ph type="title"/>
          </p:nvPr>
        </p:nvSpPr>
        <p:spPr/>
        <p:txBody>
          <a:bodyPr/>
          <a:lstStyle/>
          <a:p>
            <a:r>
              <a:rPr lang="fr-CA" b="1" dirty="0">
                <a:latin typeface="Poiret One" panose="02000000000000000000" pitchFamily="2" charset="0"/>
                <a:cs typeface="Aharoni" panose="02010803020104030203" pitchFamily="2" charset="-79"/>
              </a:rPr>
              <a:t>Site web </a:t>
            </a:r>
            <a:endParaRPr lang="en-CA" b="1" dirty="0">
              <a:latin typeface="Poiret One" panose="02000000000000000000" pitchFamily="2" charset="0"/>
              <a:cs typeface="Aharoni" panose="02010803020104030203" pitchFamily="2" charset="-79"/>
            </a:endParaRPr>
          </a:p>
        </p:txBody>
      </p:sp>
      <p:cxnSp>
        <p:nvCxnSpPr>
          <p:cNvPr id="8" name="Connecteur droit 7">
            <a:extLst>
              <a:ext uri="{FF2B5EF4-FFF2-40B4-BE49-F238E27FC236}">
                <a16:creationId xmlns:a16="http://schemas.microsoft.com/office/drawing/2014/main" id="{B2952D0F-7E85-24D9-FA8A-14DD39C7E8D1}"/>
              </a:ext>
            </a:extLst>
          </p:cNvPr>
          <p:cNvCxnSpPr/>
          <p:nvPr/>
        </p:nvCxnSpPr>
        <p:spPr>
          <a:xfrm>
            <a:off x="838200" y="1348740"/>
            <a:ext cx="10515600" cy="0"/>
          </a:xfrm>
          <a:prstGeom prst="line">
            <a:avLst/>
          </a:prstGeom>
          <a:ln w="28575">
            <a:solidFill>
              <a:srgbClr val="35AB3F"/>
            </a:solidFill>
          </a:ln>
        </p:spPr>
        <p:style>
          <a:lnRef idx="1">
            <a:schemeClr val="dk1"/>
          </a:lnRef>
          <a:fillRef idx="0">
            <a:schemeClr val="dk1"/>
          </a:fillRef>
          <a:effectRef idx="0">
            <a:schemeClr val="dk1"/>
          </a:effectRef>
          <a:fontRef idx="minor">
            <a:schemeClr val="tx1"/>
          </a:fontRef>
        </p:style>
      </p:cxnSp>
      <p:pic>
        <p:nvPicPr>
          <p:cNvPr id="24" name="Image 23">
            <a:extLst>
              <a:ext uri="{FF2B5EF4-FFF2-40B4-BE49-F238E27FC236}">
                <a16:creationId xmlns:a16="http://schemas.microsoft.com/office/drawing/2014/main" id="{B636B220-45A4-DCDB-3715-DCDFD1BE7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88658" y="380583"/>
            <a:ext cx="865142" cy="784582"/>
          </a:xfrm>
          <a:prstGeom prst="rect">
            <a:avLst/>
          </a:prstGeom>
        </p:spPr>
      </p:pic>
      <p:pic>
        <p:nvPicPr>
          <p:cNvPr id="14" name="Image 13">
            <a:extLst>
              <a:ext uri="{FF2B5EF4-FFF2-40B4-BE49-F238E27FC236}">
                <a16:creationId xmlns:a16="http://schemas.microsoft.com/office/drawing/2014/main" id="{112D87D7-93E5-6DF3-D415-739B083EF5A3}"/>
              </a:ext>
            </a:extLst>
          </p:cNvPr>
          <p:cNvPicPr>
            <a:picLocks noChangeAspect="1"/>
          </p:cNvPicPr>
          <p:nvPr/>
        </p:nvPicPr>
        <p:blipFill rotWithShape="1">
          <a:blip r:embed="rId3">
            <a:extLst>
              <a:ext uri="{28A0092B-C50C-407E-A947-70E740481C1C}">
                <a14:useLocalDpi xmlns:a14="http://schemas.microsoft.com/office/drawing/2010/main" val="0"/>
              </a:ext>
            </a:extLst>
          </a:blip>
          <a:srcRect b="74109"/>
          <a:stretch/>
        </p:blipFill>
        <p:spPr>
          <a:xfrm>
            <a:off x="5696406" y="1609267"/>
            <a:ext cx="2795841" cy="1446177"/>
          </a:xfrm>
          <a:prstGeom prst="rect">
            <a:avLst/>
          </a:prstGeom>
        </p:spPr>
      </p:pic>
      <p:pic>
        <p:nvPicPr>
          <p:cNvPr id="16" name="Image 15">
            <a:extLst>
              <a:ext uri="{FF2B5EF4-FFF2-40B4-BE49-F238E27FC236}">
                <a16:creationId xmlns:a16="http://schemas.microsoft.com/office/drawing/2014/main" id="{1757A985-2AD5-55A9-378D-A5F4C2761714}"/>
              </a:ext>
            </a:extLst>
          </p:cNvPr>
          <p:cNvPicPr>
            <a:picLocks noChangeAspect="1"/>
          </p:cNvPicPr>
          <p:nvPr/>
        </p:nvPicPr>
        <p:blipFill rotWithShape="1">
          <a:blip r:embed="rId3">
            <a:extLst>
              <a:ext uri="{28A0092B-C50C-407E-A947-70E740481C1C}">
                <a14:useLocalDpi xmlns:a14="http://schemas.microsoft.com/office/drawing/2010/main" val="0"/>
              </a:ext>
            </a:extLst>
          </a:blip>
          <a:srcRect l="669" t="26714" b="49740"/>
          <a:stretch/>
        </p:blipFill>
        <p:spPr>
          <a:xfrm>
            <a:off x="5696408" y="3352044"/>
            <a:ext cx="2795840" cy="1324035"/>
          </a:xfrm>
          <a:prstGeom prst="rect">
            <a:avLst/>
          </a:prstGeom>
        </p:spPr>
      </p:pic>
      <p:pic>
        <p:nvPicPr>
          <p:cNvPr id="18" name="Image 17">
            <a:extLst>
              <a:ext uri="{FF2B5EF4-FFF2-40B4-BE49-F238E27FC236}">
                <a16:creationId xmlns:a16="http://schemas.microsoft.com/office/drawing/2014/main" id="{432DDFFC-5009-59C2-2516-04AFC03BD390}"/>
              </a:ext>
            </a:extLst>
          </p:cNvPr>
          <p:cNvPicPr>
            <a:picLocks noChangeAspect="1"/>
          </p:cNvPicPr>
          <p:nvPr/>
        </p:nvPicPr>
        <p:blipFill>
          <a:blip r:embed="rId4"/>
          <a:stretch>
            <a:fillRect/>
          </a:stretch>
        </p:blipFill>
        <p:spPr>
          <a:xfrm>
            <a:off x="8703718" y="2880132"/>
            <a:ext cx="2438611" cy="2629128"/>
          </a:xfrm>
          <a:prstGeom prst="rect">
            <a:avLst/>
          </a:prstGeom>
        </p:spPr>
      </p:pic>
      <p:pic>
        <p:nvPicPr>
          <p:cNvPr id="20" name="Image 19">
            <a:extLst>
              <a:ext uri="{FF2B5EF4-FFF2-40B4-BE49-F238E27FC236}">
                <a16:creationId xmlns:a16="http://schemas.microsoft.com/office/drawing/2014/main" id="{82781725-7287-1955-85BA-4CA554DA53FF}"/>
              </a:ext>
            </a:extLst>
          </p:cNvPr>
          <p:cNvPicPr>
            <a:picLocks noChangeAspect="1"/>
          </p:cNvPicPr>
          <p:nvPr/>
        </p:nvPicPr>
        <p:blipFill rotWithShape="1">
          <a:blip r:embed="rId3">
            <a:extLst>
              <a:ext uri="{28A0092B-C50C-407E-A947-70E740481C1C}">
                <a14:useLocalDpi xmlns:a14="http://schemas.microsoft.com/office/drawing/2010/main" val="0"/>
              </a:ext>
            </a:extLst>
          </a:blip>
          <a:srcRect l="1353" t="50000" b="24485"/>
          <a:stretch/>
        </p:blipFill>
        <p:spPr>
          <a:xfrm>
            <a:off x="5696406" y="4892218"/>
            <a:ext cx="2795841" cy="1444694"/>
          </a:xfrm>
          <a:prstGeom prst="rect">
            <a:avLst/>
          </a:prstGeom>
        </p:spPr>
      </p:pic>
      <p:pic>
        <p:nvPicPr>
          <p:cNvPr id="22" name="Image 21">
            <a:extLst>
              <a:ext uri="{FF2B5EF4-FFF2-40B4-BE49-F238E27FC236}">
                <a16:creationId xmlns:a16="http://schemas.microsoft.com/office/drawing/2014/main" id="{08376638-274D-FA7E-86E4-7812DFBC4E89}"/>
              </a:ext>
            </a:extLst>
          </p:cNvPr>
          <p:cNvPicPr>
            <a:picLocks noChangeAspect="1"/>
          </p:cNvPicPr>
          <p:nvPr/>
        </p:nvPicPr>
        <p:blipFill>
          <a:blip r:embed="rId5"/>
          <a:stretch>
            <a:fillRect/>
          </a:stretch>
        </p:blipFill>
        <p:spPr>
          <a:xfrm>
            <a:off x="8703718" y="2010958"/>
            <a:ext cx="2872989" cy="152413"/>
          </a:xfrm>
          <a:prstGeom prst="rect">
            <a:avLst/>
          </a:prstGeom>
        </p:spPr>
      </p:pic>
    </p:spTree>
    <p:extLst>
      <p:ext uri="{BB962C8B-B14F-4D97-AF65-F5344CB8AC3E}">
        <p14:creationId xmlns:p14="http://schemas.microsoft.com/office/powerpoint/2010/main" val="2782676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E22922-C431-B96A-50E7-2F898E8760AA}"/>
              </a:ext>
            </a:extLst>
          </p:cNvPr>
          <p:cNvSpPr>
            <a:spLocks noGrp="1"/>
          </p:cNvSpPr>
          <p:nvPr>
            <p:ph type="title"/>
          </p:nvPr>
        </p:nvSpPr>
        <p:spPr/>
        <p:txBody>
          <a:bodyPr/>
          <a:lstStyle/>
          <a:p>
            <a:r>
              <a:rPr lang="fr-CA" b="1" dirty="0">
                <a:latin typeface="Poiret One" panose="02000000000000000000" pitchFamily="2" charset="0"/>
                <a:cs typeface="Aharoni" panose="02010803020104030203" pitchFamily="2" charset="-79"/>
              </a:rPr>
              <a:t>Présentoir</a:t>
            </a:r>
            <a:endParaRPr lang="en-CA" b="1" dirty="0">
              <a:latin typeface="Poiret One" panose="02000000000000000000" pitchFamily="2" charset="0"/>
              <a:cs typeface="Aharoni" panose="02010803020104030203" pitchFamily="2" charset="-79"/>
            </a:endParaRPr>
          </a:p>
        </p:txBody>
      </p:sp>
      <p:cxnSp>
        <p:nvCxnSpPr>
          <p:cNvPr id="8" name="Connecteur droit 7">
            <a:extLst>
              <a:ext uri="{FF2B5EF4-FFF2-40B4-BE49-F238E27FC236}">
                <a16:creationId xmlns:a16="http://schemas.microsoft.com/office/drawing/2014/main" id="{B2952D0F-7E85-24D9-FA8A-14DD39C7E8D1}"/>
              </a:ext>
            </a:extLst>
          </p:cNvPr>
          <p:cNvCxnSpPr/>
          <p:nvPr/>
        </p:nvCxnSpPr>
        <p:spPr>
          <a:xfrm>
            <a:off x="838200" y="1348740"/>
            <a:ext cx="10515600" cy="0"/>
          </a:xfrm>
          <a:prstGeom prst="line">
            <a:avLst/>
          </a:prstGeom>
          <a:ln w="28575">
            <a:solidFill>
              <a:srgbClr val="35AB3F"/>
            </a:solidFill>
          </a:ln>
        </p:spPr>
        <p:style>
          <a:lnRef idx="1">
            <a:schemeClr val="dk1"/>
          </a:lnRef>
          <a:fillRef idx="0">
            <a:schemeClr val="dk1"/>
          </a:fillRef>
          <a:effectRef idx="0">
            <a:schemeClr val="dk1"/>
          </a:effectRef>
          <a:fontRef idx="minor">
            <a:schemeClr val="tx1"/>
          </a:fontRef>
        </p:style>
      </p:cxnSp>
      <p:pic>
        <p:nvPicPr>
          <p:cNvPr id="24" name="Image 23">
            <a:extLst>
              <a:ext uri="{FF2B5EF4-FFF2-40B4-BE49-F238E27FC236}">
                <a16:creationId xmlns:a16="http://schemas.microsoft.com/office/drawing/2014/main" id="{B636B220-45A4-DCDB-3715-DCDFD1BE7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88658" y="380583"/>
            <a:ext cx="865142" cy="784582"/>
          </a:xfrm>
          <a:prstGeom prst="rect">
            <a:avLst/>
          </a:prstGeom>
        </p:spPr>
      </p:pic>
      <p:pic>
        <p:nvPicPr>
          <p:cNvPr id="26" name="Image 25">
            <a:extLst>
              <a:ext uri="{FF2B5EF4-FFF2-40B4-BE49-F238E27FC236}">
                <a16:creationId xmlns:a16="http://schemas.microsoft.com/office/drawing/2014/main" id="{D4867733-176C-8BBC-5256-9387E9199FC6}"/>
              </a:ext>
            </a:extLst>
          </p:cNvPr>
          <p:cNvPicPr>
            <a:picLocks noChangeAspect="1"/>
          </p:cNvPicPr>
          <p:nvPr/>
        </p:nvPicPr>
        <p:blipFill rotWithShape="1">
          <a:blip r:embed="rId3">
            <a:extLst>
              <a:ext uri="{28A0092B-C50C-407E-A947-70E740481C1C}">
                <a14:useLocalDpi xmlns:a14="http://schemas.microsoft.com/office/drawing/2010/main" val="0"/>
              </a:ext>
            </a:extLst>
          </a:blip>
          <a:srcRect l="38972" t="15493" r="6982"/>
          <a:stretch/>
        </p:blipFill>
        <p:spPr>
          <a:xfrm>
            <a:off x="4913668" y="1690688"/>
            <a:ext cx="2364663" cy="2773034"/>
          </a:xfrm>
          <a:prstGeom prst="rect">
            <a:avLst/>
          </a:prstGeom>
          <a:ln>
            <a:noFill/>
          </a:ln>
          <a:effectLst>
            <a:outerShdw blurRad="190500" algn="tl" rotWithShape="0">
              <a:srgbClr val="000000">
                <a:alpha val="70000"/>
              </a:srgbClr>
            </a:outerShdw>
          </a:effectLst>
        </p:spPr>
      </p:pic>
      <p:pic>
        <p:nvPicPr>
          <p:cNvPr id="28" name="Image 27">
            <a:extLst>
              <a:ext uri="{FF2B5EF4-FFF2-40B4-BE49-F238E27FC236}">
                <a16:creationId xmlns:a16="http://schemas.microsoft.com/office/drawing/2014/main" id="{07A69FE5-759E-85B4-EEB1-F124E0266D91}"/>
              </a:ext>
            </a:extLst>
          </p:cNvPr>
          <p:cNvPicPr>
            <a:picLocks noChangeAspect="1"/>
          </p:cNvPicPr>
          <p:nvPr/>
        </p:nvPicPr>
        <p:blipFill rotWithShape="1">
          <a:blip r:embed="rId4">
            <a:extLst>
              <a:ext uri="{28A0092B-C50C-407E-A947-70E740481C1C}">
                <a14:useLocalDpi xmlns:a14="http://schemas.microsoft.com/office/drawing/2010/main" val="0"/>
              </a:ext>
            </a:extLst>
          </a:blip>
          <a:srcRect l="15079" t="10120" r="22316"/>
          <a:stretch/>
        </p:blipFill>
        <p:spPr>
          <a:xfrm>
            <a:off x="1138140" y="3319105"/>
            <a:ext cx="2739189" cy="2949353"/>
          </a:xfrm>
          <a:prstGeom prst="rect">
            <a:avLst/>
          </a:prstGeom>
          <a:ln>
            <a:noFill/>
          </a:ln>
          <a:effectLst>
            <a:outerShdw blurRad="190500" algn="tl" rotWithShape="0">
              <a:srgbClr val="000000">
                <a:alpha val="70000"/>
              </a:srgbClr>
            </a:outerShdw>
          </a:effectLst>
        </p:spPr>
      </p:pic>
      <p:pic>
        <p:nvPicPr>
          <p:cNvPr id="30" name="Image 29">
            <a:extLst>
              <a:ext uri="{FF2B5EF4-FFF2-40B4-BE49-F238E27FC236}">
                <a16:creationId xmlns:a16="http://schemas.microsoft.com/office/drawing/2014/main" id="{9B9123CA-C31F-B71C-E703-1CF049B20E5F}"/>
              </a:ext>
            </a:extLst>
          </p:cNvPr>
          <p:cNvPicPr>
            <a:picLocks noChangeAspect="1"/>
          </p:cNvPicPr>
          <p:nvPr/>
        </p:nvPicPr>
        <p:blipFill rotWithShape="1">
          <a:blip r:embed="rId5">
            <a:extLst>
              <a:ext uri="{28A0092B-C50C-407E-A947-70E740481C1C}">
                <a14:useLocalDpi xmlns:a14="http://schemas.microsoft.com/office/drawing/2010/main" val="0"/>
              </a:ext>
            </a:extLst>
          </a:blip>
          <a:srcRect l="17707" t="2342" r="19687"/>
          <a:stretch/>
        </p:blipFill>
        <p:spPr>
          <a:xfrm>
            <a:off x="8926715" y="3429000"/>
            <a:ext cx="2427084" cy="28394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42054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EE13AD-371F-27E3-3A38-B5DF7221D7E0}"/>
              </a:ext>
            </a:extLst>
          </p:cNvPr>
          <p:cNvSpPr>
            <a:spLocks noGrp="1"/>
          </p:cNvSpPr>
          <p:nvPr>
            <p:ph type="title"/>
          </p:nvPr>
        </p:nvSpPr>
        <p:spPr>
          <a:xfrm>
            <a:off x="838200" y="316487"/>
            <a:ext cx="10515600" cy="1325563"/>
          </a:xfrm>
        </p:spPr>
        <p:txBody>
          <a:bodyPr/>
          <a:lstStyle/>
          <a:p>
            <a:r>
              <a:rPr lang="fr-CA" b="1" dirty="0">
                <a:latin typeface="Poiret One" panose="02000000000000000000" pitchFamily="2" charset="0"/>
                <a:cs typeface="Aharoni" panose="02010803020104030203" pitchFamily="2" charset="-79"/>
              </a:rPr>
              <a:t>Tables des matières </a:t>
            </a:r>
            <a:endParaRPr lang="en-CA" b="1" dirty="0">
              <a:latin typeface="Poiret One" panose="02000000000000000000" pitchFamily="2" charset="0"/>
              <a:cs typeface="Aharoni" panose="02010803020104030203" pitchFamily="2" charset="-79"/>
            </a:endParaRPr>
          </a:p>
        </p:txBody>
      </p:sp>
      <p:sp>
        <p:nvSpPr>
          <p:cNvPr id="3" name="Espace réservé du contenu 2">
            <a:extLst>
              <a:ext uri="{FF2B5EF4-FFF2-40B4-BE49-F238E27FC236}">
                <a16:creationId xmlns:a16="http://schemas.microsoft.com/office/drawing/2014/main" id="{2DBB98D0-4139-BE27-3955-D935E7E24E84}"/>
              </a:ext>
            </a:extLst>
          </p:cNvPr>
          <p:cNvSpPr>
            <a:spLocks noGrp="1"/>
          </p:cNvSpPr>
          <p:nvPr>
            <p:ph idx="1"/>
          </p:nvPr>
        </p:nvSpPr>
        <p:spPr/>
        <p:txBody>
          <a:bodyPr numCol="2">
            <a:normAutofit/>
          </a:bodyPr>
          <a:lstStyle/>
          <a:p>
            <a:pPr marL="571500" indent="-571500">
              <a:buFont typeface="+mj-lt"/>
              <a:buAutoNum type="romanUcPeriod"/>
            </a:pPr>
            <a:r>
              <a:rPr lang="fr-CA" sz="1600" b="1" dirty="0">
                <a:latin typeface="Poiret One" panose="02000000000000000000" pitchFamily="2" charset="0"/>
                <a:cs typeface="Aharoni" panose="02010803020104030203" pitchFamily="2" charset="-79"/>
              </a:rPr>
              <a:t>Introduction </a:t>
            </a:r>
          </a:p>
          <a:p>
            <a:pPr marL="571500" indent="-571500">
              <a:buFont typeface="+mj-lt"/>
              <a:buAutoNum type="romanUcPeriod"/>
            </a:pPr>
            <a:r>
              <a:rPr lang="fr-CA" sz="1600" b="1" dirty="0">
                <a:latin typeface="Poiret One" panose="02000000000000000000" pitchFamily="2" charset="0"/>
                <a:cs typeface="Aharoni" panose="02010803020104030203" pitchFamily="2" charset="-79"/>
              </a:rPr>
              <a:t>Image de marque</a:t>
            </a:r>
          </a:p>
          <a:p>
            <a:pPr marL="1028700" lvl="1" indent="-403225">
              <a:buFont typeface="+mj-lt"/>
              <a:buAutoNum type="arabicPeriod"/>
            </a:pPr>
            <a:r>
              <a:rPr lang="fr-CA" sz="1400" dirty="0">
                <a:latin typeface="Poiret One" panose="02000000000000000000" pitchFamily="2" charset="0"/>
                <a:cs typeface="Aharoni" panose="02010803020104030203" pitchFamily="2" charset="-79"/>
              </a:rPr>
              <a:t>Logo et Palette de couleur </a:t>
            </a:r>
          </a:p>
          <a:p>
            <a:pPr marL="1028700" lvl="1" indent="-403225">
              <a:buFont typeface="+mj-lt"/>
              <a:buAutoNum type="arabicPeriod"/>
            </a:pPr>
            <a:r>
              <a:rPr lang="fr-CA" sz="1400" dirty="0">
                <a:latin typeface="Poiret One" panose="02000000000000000000" pitchFamily="2" charset="0"/>
                <a:cs typeface="Aharoni" panose="02010803020104030203" pitchFamily="2" charset="-79"/>
              </a:rPr>
              <a:t>Site web</a:t>
            </a:r>
          </a:p>
          <a:p>
            <a:pPr marL="1028700" lvl="1" indent="-403225">
              <a:buFont typeface="+mj-lt"/>
              <a:buAutoNum type="arabicPeriod"/>
            </a:pPr>
            <a:r>
              <a:rPr lang="fr-CA" sz="1400" dirty="0">
                <a:latin typeface="Poiret One" panose="02000000000000000000" pitchFamily="2" charset="0"/>
                <a:cs typeface="Aharoni" panose="02010803020104030203" pitchFamily="2" charset="-79"/>
              </a:rPr>
              <a:t>Magazine Imprimé</a:t>
            </a:r>
          </a:p>
          <a:p>
            <a:pPr marL="1028700" lvl="1" indent="-403225">
              <a:buFont typeface="+mj-lt"/>
              <a:buAutoNum type="arabicPeriod"/>
            </a:pPr>
            <a:r>
              <a:rPr lang="fr-CA" sz="1400" dirty="0">
                <a:latin typeface="Poiret One" panose="02000000000000000000" pitchFamily="2" charset="0"/>
                <a:cs typeface="Aharoni" panose="02010803020104030203" pitchFamily="2" charset="-79"/>
              </a:rPr>
              <a:t>Typographie</a:t>
            </a:r>
          </a:p>
          <a:p>
            <a:pPr marL="571500" indent="-571500">
              <a:buFont typeface="+mj-lt"/>
              <a:buAutoNum type="romanUcPeriod"/>
            </a:pPr>
            <a:r>
              <a:rPr lang="fr-CA" sz="1600" b="1" dirty="0">
                <a:latin typeface="Poiret One" panose="02000000000000000000" pitchFamily="2" charset="0"/>
                <a:cs typeface="Aharoni" panose="02010803020104030203" pitchFamily="2" charset="-79"/>
              </a:rPr>
              <a:t>La concurrence</a:t>
            </a:r>
          </a:p>
          <a:p>
            <a:pPr marL="571500" indent="-571500">
              <a:buFont typeface="+mj-lt"/>
              <a:buAutoNum type="romanUcPeriod"/>
            </a:pPr>
            <a:r>
              <a:rPr lang="fr-CA" sz="1600" b="1" dirty="0">
                <a:latin typeface="Poiret One" panose="02000000000000000000" pitchFamily="2" charset="0"/>
                <a:cs typeface="Aharoni" panose="02010803020104030203" pitchFamily="2" charset="-79"/>
              </a:rPr>
              <a:t>Marché cible</a:t>
            </a:r>
          </a:p>
          <a:p>
            <a:pPr marL="1028700" lvl="1" indent="-398463">
              <a:buFont typeface="+mj-lt"/>
              <a:buAutoNum type="arabicPeriod"/>
            </a:pPr>
            <a:r>
              <a:rPr lang="fr-CA" sz="1400" dirty="0">
                <a:latin typeface="Poiret One" panose="02000000000000000000" pitchFamily="2" charset="0"/>
                <a:cs typeface="Aharoni" panose="02010803020104030203" pitchFamily="2" charset="-79"/>
              </a:rPr>
              <a:t>Pastel</a:t>
            </a:r>
          </a:p>
          <a:p>
            <a:pPr marL="1028700" lvl="1" indent="-398463">
              <a:buFont typeface="+mj-lt"/>
              <a:buAutoNum type="arabicPeriod"/>
            </a:pPr>
            <a:r>
              <a:rPr lang="fr-CA" sz="1400" dirty="0">
                <a:latin typeface="Poiret One" panose="02000000000000000000" pitchFamily="2" charset="0"/>
                <a:cs typeface="Aharoni" panose="02010803020104030203" pitchFamily="2" charset="-79"/>
              </a:rPr>
              <a:t>Smart</a:t>
            </a:r>
          </a:p>
          <a:p>
            <a:pPr marL="1028700" lvl="1" indent="-398463">
              <a:buFont typeface="+mj-lt"/>
              <a:buAutoNum type="arabicPeriod"/>
            </a:pPr>
            <a:r>
              <a:rPr lang="fr-CA" sz="1400" dirty="0" err="1">
                <a:latin typeface="Poiret One" panose="02000000000000000000" pitchFamily="2" charset="0"/>
                <a:cs typeface="Aharoni" panose="02010803020104030203" pitchFamily="2" charset="-79"/>
              </a:rPr>
              <a:t>Personna</a:t>
            </a:r>
            <a:r>
              <a:rPr lang="fr-CA" sz="1400" dirty="0">
                <a:latin typeface="Poiret One" panose="02000000000000000000" pitchFamily="2" charset="0"/>
                <a:cs typeface="Aharoni" panose="02010803020104030203" pitchFamily="2" charset="-79"/>
              </a:rPr>
              <a:t> </a:t>
            </a:r>
          </a:p>
          <a:p>
            <a:pPr marL="571500" indent="-571500">
              <a:buFont typeface="+mj-lt"/>
              <a:buAutoNum type="romanUcPeriod"/>
            </a:pPr>
            <a:r>
              <a:rPr lang="fr-CA" sz="1600" b="1" dirty="0">
                <a:latin typeface="Poiret One" panose="02000000000000000000" pitchFamily="2" charset="0"/>
                <a:cs typeface="Aharoni" panose="02010803020104030203" pitchFamily="2" charset="-79"/>
              </a:rPr>
              <a:t>Tableaux d’ambiance</a:t>
            </a:r>
          </a:p>
          <a:p>
            <a:pPr marL="985838" lvl="1" indent="-355600">
              <a:buFont typeface="+mj-lt"/>
              <a:buAutoNum type="arabicPeriod"/>
            </a:pPr>
            <a:r>
              <a:rPr lang="fr-CA" sz="1400" dirty="0">
                <a:latin typeface="Poiret One" panose="02000000000000000000" pitchFamily="2" charset="0"/>
                <a:cs typeface="Aharoni" panose="02010803020104030203" pitchFamily="2" charset="-79"/>
              </a:rPr>
              <a:t>Tableau 1</a:t>
            </a:r>
          </a:p>
          <a:p>
            <a:pPr marL="985838" lvl="1" indent="-355600">
              <a:buFont typeface="+mj-lt"/>
              <a:buAutoNum type="arabicPeriod"/>
            </a:pPr>
            <a:r>
              <a:rPr lang="fr-CA" sz="1400" dirty="0">
                <a:latin typeface="Poiret One" panose="02000000000000000000" pitchFamily="2" charset="0"/>
                <a:cs typeface="Aharoni" panose="02010803020104030203" pitchFamily="2" charset="-79"/>
              </a:rPr>
              <a:t>Tableau 2</a:t>
            </a:r>
          </a:p>
          <a:p>
            <a:pPr marL="985838" lvl="1" indent="-355600">
              <a:buFont typeface="+mj-lt"/>
              <a:buAutoNum type="arabicPeriod"/>
            </a:pPr>
            <a:r>
              <a:rPr lang="fr-CA" sz="1400" dirty="0">
                <a:latin typeface="Poiret One" panose="02000000000000000000" pitchFamily="2" charset="0"/>
                <a:cs typeface="Aharoni" panose="02010803020104030203" pitchFamily="2" charset="-79"/>
              </a:rPr>
              <a:t>Tableau 3	</a:t>
            </a:r>
          </a:p>
          <a:p>
            <a:pPr marL="571500" indent="-571500">
              <a:buFont typeface="+mj-lt"/>
              <a:buAutoNum type="romanUcPeriod"/>
            </a:pPr>
            <a:r>
              <a:rPr lang="fr-CA" sz="1600" b="1" dirty="0">
                <a:latin typeface="Poiret One" panose="02000000000000000000" pitchFamily="2" charset="0"/>
                <a:cs typeface="Aharoni" panose="02010803020104030203" pitchFamily="2" charset="-79"/>
              </a:rPr>
              <a:t>Médiagraphie</a:t>
            </a:r>
          </a:p>
        </p:txBody>
      </p:sp>
      <p:cxnSp>
        <p:nvCxnSpPr>
          <p:cNvPr id="4" name="Connecteur droit 3">
            <a:extLst>
              <a:ext uri="{FF2B5EF4-FFF2-40B4-BE49-F238E27FC236}">
                <a16:creationId xmlns:a16="http://schemas.microsoft.com/office/drawing/2014/main" id="{AD356C0D-0D8D-7817-5C5B-8445723B1638}"/>
              </a:ext>
            </a:extLst>
          </p:cNvPr>
          <p:cNvCxnSpPr/>
          <p:nvPr/>
        </p:nvCxnSpPr>
        <p:spPr>
          <a:xfrm>
            <a:off x="838200" y="1348740"/>
            <a:ext cx="10515600" cy="0"/>
          </a:xfrm>
          <a:prstGeom prst="line">
            <a:avLst/>
          </a:prstGeom>
          <a:ln w="28575">
            <a:solidFill>
              <a:srgbClr val="35AB3F"/>
            </a:solidFill>
          </a:ln>
        </p:spPr>
        <p:style>
          <a:lnRef idx="1">
            <a:schemeClr val="dk1"/>
          </a:lnRef>
          <a:fillRef idx="0">
            <a:schemeClr val="dk1"/>
          </a:fillRef>
          <a:effectRef idx="0">
            <a:schemeClr val="dk1"/>
          </a:effectRef>
          <a:fontRef idx="minor">
            <a:schemeClr val="tx1"/>
          </a:fontRef>
        </p:style>
      </p:cxnSp>
      <p:pic>
        <p:nvPicPr>
          <p:cNvPr id="8" name="Image 7">
            <a:extLst>
              <a:ext uri="{FF2B5EF4-FFF2-40B4-BE49-F238E27FC236}">
                <a16:creationId xmlns:a16="http://schemas.microsoft.com/office/drawing/2014/main" id="{3DD99E8A-F30C-9E44-A627-2C8437094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88658" y="380583"/>
            <a:ext cx="865142" cy="784582"/>
          </a:xfrm>
          <a:prstGeom prst="rect">
            <a:avLst/>
          </a:prstGeom>
        </p:spPr>
      </p:pic>
    </p:spTree>
    <p:extLst>
      <p:ext uri="{BB962C8B-B14F-4D97-AF65-F5344CB8AC3E}">
        <p14:creationId xmlns:p14="http://schemas.microsoft.com/office/powerpoint/2010/main" val="3082772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3FC8FB-F0C3-B982-0E51-1BB79FFCF1EE}"/>
              </a:ext>
            </a:extLst>
          </p:cNvPr>
          <p:cNvSpPr>
            <a:spLocks noGrp="1" noRot="1" noMove="1" noResize="1" noEditPoints="1" noAdjustHandles="1" noChangeArrowheads="1" noChangeShapeType="1"/>
          </p:cNvSpPr>
          <p:nvPr/>
        </p:nvSpPr>
        <p:spPr>
          <a:xfrm>
            <a:off x="0" y="0"/>
            <a:ext cx="2101174" cy="6858000"/>
          </a:xfrm>
          <a:prstGeom prst="rect">
            <a:avLst/>
          </a:prstGeom>
          <a:solidFill>
            <a:srgbClr val="35AB3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57A70FE3-3F50-42E4-8B16-7450F8CB1ABA}"/>
              </a:ext>
            </a:extLst>
          </p:cNvPr>
          <p:cNvSpPr>
            <a:spLocks noGrp="1" noRot="1" noMove="1" noResize="1" noEditPoints="1" noAdjustHandles="1" noChangeArrowheads="1" noChangeShapeType="1"/>
          </p:cNvSpPr>
          <p:nvPr/>
        </p:nvSpPr>
        <p:spPr>
          <a:xfrm>
            <a:off x="2101174" y="-9728"/>
            <a:ext cx="10090826" cy="686772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ZoneTexte 9">
            <a:extLst>
              <a:ext uri="{FF2B5EF4-FFF2-40B4-BE49-F238E27FC236}">
                <a16:creationId xmlns:a16="http://schemas.microsoft.com/office/drawing/2014/main" id="{D7D79FE8-BFCF-29AE-40D0-53A059DF3F25}"/>
              </a:ext>
            </a:extLst>
          </p:cNvPr>
          <p:cNvSpPr txBox="1"/>
          <p:nvPr/>
        </p:nvSpPr>
        <p:spPr>
          <a:xfrm rot="16200000">
            <a:off x="-1426716" y="3287657"/>
            <a:ext cx="5004454" cy="1569660"/>
          </a:xfrm>
          <a:prstGeom prst="rect">
            <a:avLst/>
          </a:prstGeom>
          <a:noFill/>
        </p:spPr>
        <p:txBody>
          <a:bodyPr wrap="square" rtlCol="0">
            <a:spAutoFit/>
          </a:bodyPr>
          <a:lstStyle/>
          <a:p>
            <a:r>
              <a:rPr lang="fr-CA" sz="9600" b="1" dirty="0">
                <a:solidFill>
                  <a:schemeClr val="bg1"/>
                </a:solidFill>
                <a:latin typeface="Poiret One" panose="02000000000000000000" pitchFamily="2" charset="0"/>
                <a:cs typeface="Aharoni" panose="02010803020104030203" pitchFamily="2" charset="-79"/>
              </a:rPr>
              <a:t>Merci </a:t>
            </a:r>
            <a:endParaRPr lang="en-CA" sz="8800" b="1" dirty="0">
              <a:solidFill>
                <a:schemeClr val="bg1"/>
              </a:solidFill>
              <a:latin typeface="Poiret One" panose="02000000000000000000" pitchFamily="2" charset="0"/>
              <a:cs typeface="Aharoni" panose="02010803020104030203" pitchFamily="2" charset="-79"/>
            </a:endParaRPr>
          </a:p>
        </p:txBody>
      </p:sp>
      <p:pic>
        <p:nvPicPr>
          <p:cNvPr id="6" name="Image 5">
            <a:extLst>
              <a:ext uri="{FF2B5EF4-FFF2-40B4-BE49-F238E27FC236}">
                <a16:creationId xmlns:a16="http://schemas.microsoft.com/office/drawing/2014/main" id="{CA9011FE-8CCC-2932-7BBE-76C9E227C3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515" y="2367281"/>
            <a:ext cx="1500970" cy="1361202"/>
          </a:xfrm>
          <a:prstGeom prst="rect">
            <a:avLst/>
          </a:prstGeom>
        </p:spPr>
      </p:pic>
      <p:sp>
        <p:nvSpPr>
          <p:cNvPr id="7" name="ZoneTexte 6">
            <a:extLst>
              <a:ext uri="{FF2B5EF4-FFF2-40B4-BE49-F238E27FC236}">
                <a16:creationId xmlns:a16="http://schemas.microsoft.com/office/drawing/2014/main" id="{1D287DCE-BD57-4510-1235-A482EF79328E}"/>
              </a:ext>
            </a:extLst>
          </p:cNvPr>
          <p:cNvSpPr txBox="1"/>
          <p:nvPr/>
        </p:nvSpPr>
        <p:spPr>
          <a:xfrm>
            <a:off x="9040113" y="5626073"/>
            <a:ext cx="2599061" cy="1200329"/>
          </a:xfrm>
          <a:prstGeom prst="rect">
            <a:avLst/>
          </a:prstGeom>
          <a:noFill/>
        </p:spPr>
        <p:txBody>
          <a:bodyPr wrap="square" rtlCol="0">
            <a:spAutoFit/>
          </a:bodyPr>
          <a:lstStyle/>
          <a:p>
            <a:pPr algn="r"/>
            <a:r>
              <a:rPr lang="fr-CA" dirty="0">
                <a:solidFill>
                  <a:schemeClr val="bg2"/>
                </a:solidFill>
                <a:latin typeface="Poiret One" panose="02000000000000000000" pitchFamily="2" charset="0"/>
              </a:rPr>
              <a:t>Cassandra Anne Gomez</a:t>
            </a:r>
          </a:p>
          <a:p>
            <a:pPr algn="r"/>
            <a:r>
              <a:rPr lang="fr-CA" dirty="0" err="1">
                <a:solidFill>
                  <a:schemeClr val="bg2"/>
                </a:solidFill>
                <a:latin typeface="Poiret One" panose="02000000000000000000" pitchFamily="2" charset="0"/>
                <a:hlinkClick r:id="rId3"/>
              </a:rPr>
              <a:t>info@adosdanne.art</a:t>
            </a:r>
            <a:endParaRPr lang="fr-CA" dirty="0">
              <a:solidFill>
                <a:schemeClr val="bg2"/>
              </a:solidFill>
              <a:latin typeface="Poiret One" panose="02000000000000000000" pitchFamily="2" charset="0"/>
            </a:endParaRPr>
          </a:p>
          <a:p>
            <a:pPr algn="r"/>
            <a:r>
              <a:rPr lang="fr-CA" dirty="0">
                <a:solidFill>
                  <a:schemeClr val="bg2"/>
                </a:solidFill>
                <a:latin typeface="Poiret One" panose="02000000000000000000" pitchFamily="2" charset="0"/>
              </a:rPr>
              <a:t>(514)235-8956</a:t>
            </a:r>
          </a:p>
          <a:p>
            <a:pPr algn="r"/>
            <a:endParaRPr lang="en-CA" dirty="0"/>
          </a:p>
        </p:txBody>
      </p:sp>
      <p:pic>
        <p:nvPicPr>
          <p:cNvPr id="9" name="Graphique 8" descr="Envelope contour">
            <a:extLst>
              <a:ext uri="{FF2B5EF4-FFF2-40B4-BE49-F238E27FC236}">
                <a16:creationId xmlns:a16="http://schemas.microsoft.com/office/drawing/2014/main" id="{4EB1D542-9677-CF06-AAFC-2084161774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01339" y="5950501"/>
            <a:ext cx="289054" cy="289054"/>
          </a:xfrm>
          <a:prstGeom prst="rect">
            <a:avLst/>
          </a:prstGeom>
        </p:spPr>
      </p:pic>
      <p:pic>
        <p:nvPicPr>
          <p:cNvPr id="13" name="Graphique 12" descr="Receiver contour">
            <a:extLst>
              <a:ext uri="{FF2B5EF4-FFF2-40B4-BE49-F238E27FC236}">
                <a16:creationId xmlns:a16="http://schemas.microsoft.com/office/drawing/2014/main" id="{C82198D7-E66F-39B0-C851-33123F9CBF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90502" y="6239555"/>
            <a:ext cx="289054" cy="289054"/>
          </a:xfrm>
          <a:prstGeom prst="rect">
            <a:avLst/>
          </a:prstGeom>
        </p:spPr>
      </p:pic>
      <p:sp>
        <p:nvSpPr>
          <p:cNvPr id="14" name="ZoneTexte 13">
            <a:extLst>
              <a:ext uri="{FF2B5EF4-FFF2-40B4-BE49-F238E27FC236}">
                <a16:creationId xmlns:a16="http://schemas.microsoft.com/office/drawing/2014/main" id="{AED09CC0-4A7A-C6D7-5440-184ECE3B7333}"/>
              </a:ext>
            </a:extLst>
          </p:cNvPr>
          <p:cNvSpPr txBox="1"/>
          <p:nvPr/>
        </p:nvSpPr>
        <p:spPr>
          <a:xfrm>
            <a:off x="4599940" y="3780099"/>
            <a:ext cx="2992120" cy="584775"/>
          </a:xfrm>
          <a:prstGeom prst="rect">
            <a:avLst/>
          </a:prstGeom>
          <a:noFill/>
        </p:spPr>
        <p:txBody>
          <a:bodyPr wrap="square" rtlCol="0">
            <a:spAutoFit/>
          </a:bodyPr>
          <a:lstStyle/>
          <a:p>
            <a:r>
              <a:rPr lang="fr-CA" sz="3200" b="1" dirty="0">
                <a:solidFill>
                  <a:schemeClr val="bg2"/>
                </a:solidFill>
                <a:latin typeface="Poiret One" panose="02000000000000000000" pitchFamily="2" charset="0"/>
              </a:rPr>
              <a:t>À DOS D’ANNE</a:t>
            </a:r>
            <a:endParaRPr lang="en-CA" sz="3200" b="1" dirty="0">
              <a:solidFill>
                <a:schemeClr val="bg2"/>
              </a:solidFill>
              <a:latin typeface="Poiret One" panose="02000000000000000000" pitchFamily="2" charset="0"/>
            </a:endParaRPr>
          </a:p>
        </p:txBody>
      </p:sp>
    </p:spTree>
    <p:extLst>
      <p:ext uri="{BB962C8B-B14F-4D97-AF65-F5344CB8AC3E}">
        <p14:creationId xmlns:p14="http://schemas.microsoft.com/office/powerpoint/2010/main" val="530008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1CC167-0D9B-5E34-933B-E53900547C7E}"/>
              </a:ext>
            </a:extLst>
          </p:cNvPr>
          <p:cNvSpPr>
            <a:spLocks noGrp="1"/>
          </p:cNvSpPr>
          <p:nvPr>
            <p:ph type="title"/>
          </p:nvPr>
        </p:nvSpPr>
        <p:spPr/>
        <p:txBody>
          <a:bodyPr/>
          <a:lstStyle/>
          <a:p>
            <a:r>
              <a:rPr lang="fr-CA" b="1" dirty="0">
                <a:latin typeface="Poiret One" panose="02000000000000000000" pitchFamily="2" charset="0"/>
                <a:cs typeface="Aharoni" panose="02010803020104030203" pitchFamily="2" charset="-79"/>
              </a:rPr>
              <a:t>Introduction</a:t>
            </a:r>
            <a:endParaRPr lang="en-CA" b="1" dirty="0">
              <a:latin typeface="Poiret One" panose="02000000000000000000" pitchFamily="2" charset="0"/>
              <a:cs typeface="Aharoni" panose="02010803020104030203" pitchFamily="2" charset="-79"/>
            </a:endParaRPr>
          </a:p>
        </p:txBody>
      </p:sp>
      <p:cxnSp>
        <p:nvCxnSpPr>
          <p:cNvPr id="4" name="Connecteur droit 3">
            <a:extLst>
              <a:ext uri="{FF2B5EF4-FFF2-40B4-BE49-F238E27FC236}">
                <a16:creationId xmlns:a16="http://schemas.microsoft.com/office/drawing/2014/main" id="{577D6F0D-7449-6074-5355-07C2A184961B}"/>
              </a:ext>
            </a:extLst>
          </p:cNvPr>
          <p:cNvCxnSpPr/>
          <p:nvPr/>
        </p:nvCxnSpPr>
        <p:spPr>
          <a:xfrm>
            <a:off x="838200" y="1348740"/>
            <a:ext cx="10515600" cy="0"/>
          </a:xfrm>
          <a:prstGeom prst="line">
            <a:avLst/>
          </a:prstGeom>
          <a:ln w="28575">
            <a:solidFill>
              <a:srgbClr val="35AB3F"/>
            </a:solidFill>
          </a:ln>
        </p:spPr>
        <p:style>
          <a:lnRef idx="1">
            <a:schemeClr val="dk1"/>
          </a:lnRef>
          <a:fillRef idx="0">
            <a:schemeClr val="dk1"/>
          </a:fillRef>
          <a:effectRef idx="0">
            <a:schemeClr val="dk1"/>
          </a:effectRef>
          <a:fontRef idx="minor">
            <a:schemeClr val="tx1"/>
          </a:fontRef>
        </p:style>
      </p:cxnSp>
      <p:sp>
        <p:nvSpPr>
          <p:cNvPr id="3" name="ZoneTexte 2">
            <a:extLst>
              <a:ext uri="{FF2B5EF4-FFF2-40B4-BE49-F238E27FC236}">
                <a16:creationId xmlns:a16="http://schemas.microsoft.com/office/drawing/2014/main" id="{F513F19B-943A-C1F6-8C61-3FB5146B23DE}"/>
              </a:ext>
            </a:extLst>
          </p:cNvPr>
          <p:cNvSpPr txBox="1"/>
          <p:nvPr/>
        </p:nvSpPr>
        <p:spPr>
          <a:xfrm>
            <a:off x="838200" y="1750973"/>
            <a:ext cx="10515600" cy="2031325"/>
          </a:xfrm>
          <a:prstGeom prst="rect">
            <a:avLst/>
          </a:prstGeom>
          <a:noFill/>
        </p:spPr>
        <p:txBody>
          <a:bodyPr wrap="square" rtlCol="0">
            <a:spAutoFit/>
          </a:bodyPr>
          <a:lstStyle/>
          <a:p>
            <a:r>
              <a:rPr lang="fr-CA" dirty="0">
                <a:latin typeface="Poiret One" panose="02000000000000000000" pitchFamily="2" charset="0"/>
              </a:rPr>
              <a:t>Le magazine Apollo a été fondé en 1925. </a:t>
            </a:r>
            <a:r>
              <a:rPr lang="en-US" dirty="0">
                <a:latin typeface="Poiret One" panose="02000000000000000000" pitchFamily="2" charset="0"/>
              </a:rPr>
              <a:t>Press Holdings and May Corporation Limited </a:t>
            </a:r>
            <a:r>
              <a:rPr lang="fr-CA" dirty="0">
                <a:latin typeface="Poiret One" panose="02000000000000000000" pitchFamily="2" charset="0"/>
              </a:rPr>
              <a:t>en ont fait l’acquisition depuis 2003 .</a:t>
            </a:r>
          </a:p>
          <a:p>
            <a:endParaRPr lang="fr-CA" dirty="0">
              <a:latin typeface="Poiret One" panose="02000000000000000000" pitchFamily="2" charset="0"/>
            </a:endParaRPr>
          </a:p>
          <a:p>
            <a:pPr algn="just"/>
            <a:r>
              <a:rPr lang="fr-FR" b="0" i="0" dirty="0">
                <a:solidFill>
                  <a:srgbClr val="000000"/>
                </a:solidFill>
                <a:effectLst/>
                <a:latin typeface="Poiret One" panose="02000000000000000000" pitchFamily="2" charset="0"/>
              </a:rPr>
              <a:t>C'est un magazine d'art international basé à Londres qui couvre l'architecture, la photographie, le marché artistique en général et des entrevues exclusives avec des artistes de renom, des collecteurs et des curateurs. Le public se trouve à être tous les amoureux des arts cherchant à rester au parfum des nouvelles tendances et du développement des arts à travers le monde.</a:t>
            </a:r>
            <a:endParaRPr lang="en-CA" dirty="0">
              <a:latin typeface="Poiret One" panose="02000000000000000000" pitchFamily="2" charset="0"/>
            </a:endParaRPr>
          </a:p>
        </p:txBody>
      </p:sp>
      <p:sp>
        <p:nvSpPr>
          <p:cNvPr id="6" name="ZoneTexte 5">
            <a:extLst>
              <a:ext uri="{FF2B5EF4-FFF2-40B4-BE49-F238E27FC236}">
                <a16:creationId xmlns:a16="http://schemas.microsoft.com/office/drawing/2014/main" id="{F37B6573-B1B6-FD64-0F9F-BA4F836305FC}"/>
              </a:ext>
            </a:extLst>
          </p:cNvPr>
          <p:cNvSpPr txBox="1"/>
          <p:nvPr/>
        </p:nvSpPr>
        <p:spPr>
          <a:xfrm>
            <a:off x="838200" y="3842426"/>
            <a:ext cx="10611255" cy="1200329"/>
          </a:xfrm>
          <a:prstGeom prst="rect">
            <a:avLst/>
          </a:prstGeom>
          <a:noFill/>
        </p:spPr>
        <p:txBody>
          <a:bodyPr wrap="square" rtlCol="0">
            <a:spAutoFit/>
          </a:bodyPr>
          <a:lstStyle/>
          <a:p>
            <a:r>
              <a:rPr lang="fr-CA" dirty="0">
                <a:latin typeface="Poiret One" panose="02000000000000000000" pitchFamily="2" charset="0"/>
              </a:rPr>
              <a:t>Ils ont un concours renommé partagé entre les différentes régions du monde nommé </a:t>
            </a:r>
            <a:r>
              <a:rPr lang="fr-CA" b="1" dirty="0">
                <a:latin typeface="Poiret One" panose="02000000000000000000" pitchFamily="2" charset="0"/>
              </a:rPr>
              <a:t>40 </a:t>
            </a:r>
            <a:r>
              <a:rPr lang="fr-CA" b="1" dirty="0" err="1">
                <a:latin typeface="Poiret One" panose="02000000000000000000" pitchFamily="2" charset="0"/>
              </a:rPr>
              <a:t>under</a:t>
            </a:r>
            <a:r>
              <a:rPr lang="fr-CA" b="1" dirty="0">
                <a:latin typeface="Poiret One" panose="02000000000000000000" pitchFamily="2" charset="0"/>
              </a:rPr>
              <a:t> 40 </a:t>
            </a:r>
            <a:r>
              <a:rPr lang="fr-CA" dirty="0">
                <a:latin typeface="Poiret One" panose="02000000000000000000" pitchFamily="2" charset="0"/>
              </a:rPr>
              <a:t>qui regroupe les artistes les plus inspirants de leur période de moins de 40 ans. </a:t>
            </a:r>
          </a:p>
          <a:p>
            <a:r>
              <a:rPr lang="fr-CA" dirty="0">
                <a:latin typeface="Poiret One" panose="02000000000000000000" pitchFamily="2" charset="0"/>
                <a:hlinkClick r:id="rId2"/>
              </a:rPr>
              <a:t>https://www.apollo-magazine.com/40-under-40/</a:t>
            </a:r>
            <a:endParaRPr lang="fr-CA" dirty="0">
              <a:latin typeface="Poiret One" panose="02000000000000000000" pitchFamily="2" charset="0"/>
            </a:endParaRPr>
          </a:p>
          <a:p>
            <a:endParaRPr lang="en-CA" dirty="0">
              <a:latin typeface="Poiret One" panose="02000000000000000000" pitchFamily="2" charset="0"/>
            </a:endParaRPr>
          </a:p>
        </p:txBody>
      </p:sp>
      <p:pic>
        <p:nvPicPr>
          <p:cNvPr id="8" name="Image 7">
            <a:extLst>
              <a:ext uri="{FF2B5EF4-FFF2-40B4-BE49-F238E27FC236}">
                <a16:creationId xmlns:a16="http://schemas.microsoft.com/office/drawing/2014/main" id="{7B5F4CE4-C133-0678-E97A-202DA3CE53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488658" y="380583"/>
            <a:ext cx="865142" cy="784582"/>
          </a:xfrm>
          <a:prstGeom prst="rect">
            <a:avLst/>
          </a:prstGeom>
        </p:spPr>
      </p:pic>
    </p:spTree>
    <p:extLst>
      <p:ext uri="{BB962C8B-B14F-4D97-AF65-F5344CB8AC3E}">
        <p14:creationId xmlns:p14="http://schemas.microsoft.com/office/powerpoint/2010/main" val="2553629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E22922-C431-B96A-50E7-2F898E8760AA}"/>
              </a:ext>
            </a:extLst>
          </p:cNvPr>
          <p:cNvSpPr>
            <a:spLocks noGrp="1"/>
          </p:cNvSpPr>
          <p:nvPr>
            <p:ph type="title"/>
          </p:nvPr>
        </p:nvSpPr>
        <p:spPr/>
        <p:txBody>
          <a:bodyPr/>
          <a:lstStyle/>
          <a:p>
            <a:r>
              <a:rPr lang="fr-CA" b="1" dirty="0">
                <a:latin typeface="Poiret One" panose="02000000000000000000" pitchFamily="2" charset="0"/>
                <a:cs typeface="Aharoni" panose="02010803020104030203" pitchFamily="2" charset="-79"/>
              </a:rPr>
              <a:t>Image de marque</a:t>
            </a:r>
            <a:endParaRPr lang="en-CA" b="1" dirty="0">
              <a:latin typeface="Poiret One" panose="02000000000000000000" pitchFamily="2" charset="0"/>
              <a:cs typeface="Aharoni" panose="02010803020104030203" pitchFamily="2" charset="-79"/>
            </a:endParaRPr>
          </a:p>
        </p:txBody>
      </p:sp>
      <p:sp>
        <p:nvSpPr>
          <p:cNvPr id="3" name="Espace réservé du contenu 2">
            <a:extLst>
              <a:ext uri="{FF2B5EF4-FFF2-40B4-BE49-F238E27FC236}">
                <a16:creationId xmlns:a16="http://schemas.microsoft.com/office/drawing/2014/main" id="{6E77BC46-B167-FAAE-5688-698EDADC56DA}"/>
              </a:ext>
            </a:extLst>
          </p:cNvPr>
          <p:cNvSpPr>
            <a:spLocks noGrp="1"/>
          </p:cNvSpPr>
          <p:nvPr>
            <p:ph idx="1"/>
          </p:nvPr>
        </p:nvSpPr>
        <p:spPr>
          <a:xfrm>
            <a:off x="838200" y="1825625"/>
            <a:ext cx="1282430" cy="479830"/>
          </a:xfrm>
        </p:spPr>
        <p:txBody>
          <a:bodyPr>
            <a:normAutofit/>
          </a:bodyPr>
          <a:lstStyle/>
          <a:p>
            <a:pPr marL="0" indent="0">
              <a:buNone/>
            </a:pPr>
            <a:r>
              <a:rPr lang="fr-CA" b="1" dirty="0">
                <a:latin typeface="Poiret One" panose="02000000000000000000" pitchFamily="2" charset="0"/>
                <a:cs typeface="Aharoni" panose="02010803020104030203" pitchFamily="2" charset="-79"/>
              </a:rPr>
              <a:t>Logo </a:t>
            </a:r>
            <a:endParaRPr lang="en-CA" b="1" dirty="0">
              <a:latin typeface="Poiret One" panose="02000000000000000000" pitchFamily="2" charset="0"/>
              <a:cs typeface="Aharoni" panose="02010803020104030203" pitchFamily="2" charset="-79"/>
            </a:endParaRPr>
          </a:p>
        </p:txBody>
      </p:sp>
      <p:sp>
        <p:nvSpPr>
          <p:cNvPr id="5" name="Espace réservé du contenu 2">
            <a:extLst>
              <a:ext uri="{FF2B5EF4-FFF2-40B4-BE49-F238E27FC236}">
                <a16:creationId xmlns:a16="http://schemas.microsoft.com/office/drawing/2014/main" id="{8888B2AD-002B-6AEC-5571-AA523B98B4C2}"/>
              </a:ext>
            </a:extLst>
          </p:cNvPr>
          <p:cNvSpPr txBox="1">
            <a:spLocks/>
          </p:cNvSpPr>
          <p:nvPr/>
        </p:nvSpPr>
        <p:spPr>
          <a:xfrm>
            <a:off x="6388934" y="1789263"/>
            <a:ext cx="3494368" cy="47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CA" b="1" dirty="0">
                <a:latin typeface="Poiret One" panose="02000000000000000000" pitchFamily="2" charset="0"/>
                <a:cs typeface="Aharoni" panose="02010803020104030203" pitchFamily="2" charset="-79"/>
              </a:rPr>
              <a:t>Palette de couleur  </a:t>
            </a:r>
            <a:endParaRPr lang="en-CA" b="1" dirty="0">
              <a:latin typeface="Poiret One" panose="02000000000000000000" pitchFamily="2" charset="0"/>
              <a:cs typeface="Aharoni" panose="02010803020104030203" pitchFamily="2" charset="-79"/>
            </a:endParaRPr>
          </a:p>
        </p:txBody>
      </p:sp>
      <p:cxnSp>
        <p:nvCxnSpPr>
          <p:cNvPr id="8" name="Connecteur droit 7">
            <a:extLst>
              <a:ext uri="{FF2B5EF4-FFF2-40B4-BE49-F238E27FC236}">
                <a16:creationId xmlns:a16="http://schemas.microsoft.com/office/drawing/2014/main" id="{B2952D0F-7E85-24D9-FA8A-14DD39C7E8D1}"/>
              </a:ext>
            </a:extLst>
          </p:cNvPr>
          <p:cNvCxnSpPr/>
          <p:nvPr/>
        </p:nvCxnSpPr>
        <p:spPr>
          <a:xfrm>
            <a:off x="838200" y="1348740"/>
            <a:ext cx="10515600" cy="0"/>
          </a:xfrm>
          <a:prstGeom prst="line">
            <a:avLst/>
          </a:prstGeom>
          <a:ln w="28575">
            <a:solidFill>
              <a:srgbClr val="35AB3F"/>
            </a:solidFill>
          </a:ln>
        </p:spPr>
        <p:style>
          <a:lnRef idx="1">
            <a:schemeClr val="dk1"/>
          </a:lnRef>
          <a:fillRef idx="0">
            <a:schemeClr val="dk1"/>
          </a:fillRef>
          <a:effectRef idx="0">
            <a:schemeClr val="dk1"/>
          </a:effectRef>
          <a:fontRef idx="minor">
            <a:schemeClr val="tx1"/>
          </a:fontRef>
        </p:style>
      </p:cxnSp>
      <p:pic>
        <p:nvPicPr>
          <p:cNvPr id="10" name="Image 9">
            <a:extLst>
              <a:ext uri="{FF2B5EF4-FFF2-40B4-BE49-F238E27FC236}">
                <a16:creationId xmlns:a16="http://schemas.microsoft.com/office/drawing/2014/main" id="{AF56C5EF-4DCA-3225-942E-043DFA12ABA4}"/>
              </a:ext>
            </a:extLst>
          </p:cNvPr>
          <p:cNvPicPr>
            <a:picLocks noChangeAspect="1"/>
          </p:cNvPicPr>
          <p:nvPr/>
        </p:nvPicPr>
        <p:blipFill rotWithShape="1">
          <a:blip r:embed="rId2">
            <a:extLst>
              <a:ext uri="{28A0092B-C50C-407E-A947-70E740481C1C}">
                <a14:useLocalDpi xmlns:a14="http://schemas.microsoft.com/office/drawing/2010/main" val="0"/>
              </a:ext>
            </a:extLst>
          </a:blip>
          <a:srcRect l="4319" t="3257" r="3349" b="5931"/>
          <a:stretch/>
        </p:blipFill>
        <p:spPr>
          <a:xfrm>
            <a:off x="888066" y="4066015"/>
            <a:ext cx="591349" cy="579511"/>
          </a:xfrm>
          <a:prstGeom prst="ellipse">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FD404D17-82C4-29DB-7547-2A6CD0797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827" y="2775694"/>
            <a:ext cx="2208292" cy="689677"/>
          </a:xfrm>
          <a:prstGeom prst="rect">
            <a:avLst/>
          </a:prstGeom>
          <a:ln>
            <a:noFill/>
          </a:ln>
          <a:effectLst>
            <a:outerShdw blurRad="292100" dist="139700" dir="2700000" algn="tl" rotWithShape="0">
              <a:srgbClr val="333333">
                <a:alpha val="65000"/>
              </a:srgbClr>
            </a:outerShdw>
          </a:effectLst>
        </p:spPr>
      </p:pic>
      <p:sp>
        <p:nvSpPr>
          <p:cNvPr id="13" name="Ellipse 12">
            <a:extLst>
              <a:ext uri="{FF2B5EF4-FFF2-40B4-BE49-F238E27FC236}">
                <a16:creationId xmlns:a16="http://schemas.microsoft.com/office/drawing/2014/main" id="{214A1917-5949-EC46-336F-EEF1060566F1}"/>
              </a:ext>
            </a:extLst>
          </p:cNvPr>
          <p:cNvSpPr/>
          <p:nvPr/>
        </p:nvSpPr>
        <p:spPr>
          <a:xfrm>
            <a:off x="6514720" y="2428646"/>
            <a:ext cx="478364" cy="478364"/>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Poiret One" panose="02000000000000000000" pitchFamily="2" charset="0"/>
            </a:endParaRPr>
          </a:p>
        </p:txBody>
      </p:sp>
      <p:sp>
        <p:nvSpPr>
          <p:cNvPr id="14" name="Ellipse 13">
            <a:extLst>
              <a:ext uri="{FF2B5EF4-FFF2-40B4-BE49-F238E27FC236}">
                <a16:creationId xmlns:a16="http://schemas.microsoft.com/office/drawing/2014/main" id="{1151F39C-029A-F60E-1078-C2C5180AEAF6}"/>
              </a:ext>
            </a:extLst>
          </p:cNvPr>
          <p:cNvSpPr/>
          <p:nvPr/>
        </p:nvSpPr>
        <p:spPr>
          <a:xfrm>
            <a:off x="7915094" y="2428646"/>
            <a:ext cx="478364" cy="4783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Poiret One" panose="02000000000000000000" pitchFamily="2" charset="0"/>
            </a:endParaRPr>
          </a:p>
        </p:txBody>
      </p:sp>
      <p:sp>
        <p:nvSpPr>
          <p:cNvPr id="16" name="ZoneTexte 15">
            <a:extLst>
              <a:ext uri="{FF2B5EF4-FFF2-40B4-BE49-F238E27FC236}">
                <a16:creationId xmlns:a16="http://schemas.microsoft.com/office/drawing/2014/main" id="{2EFF0C80-7BC4-E491-5FF1-6C99E3F0FE88}"/>
              </a:ext>
            </a:extLst>
          </p:cNvPr>
          <p:cNvSpPr txBox="1"/>
          <p:nvPr/>
        </p:nvSpPr>
        <p:spPr>
          <a:xfrm>
            <a:off x="6988999" y="2547231"/>
            <a:ext cx="1292098" cy="276999"/>
          </a:xfrm>
          <a:prstGeom prst="rect">
            <a:avLst/>
          </a:prstGeom>
          <a:noFill/>
        </p:spPr>
        <p:txBody>
          <a:bodyPr wrap="square" rtlCol="0">
            <a:spAutoFit/>
          </a:bodyPr>
          <a:lstStyle/>
          <a:p>
            <a:r>
              <a:rPr lang="fr-CA" sz="1200" dirty="0">
                <a:latin typeface="Poiret One" panose="02000000000000000000" pitchFamily="2" charset="0"/>
              </a:rPr>
              <a:t>#00000</a:t>
            </a:r>
            <a:endParaRPr lang="en-CA" sz="1200" dirty="0">
              <a:latin typeface="Poiret One" panose="02000000000000000000" pitchFamily="2" charset="0"/>
            </a:endParaRPr>
          </a:p>
        </p:txBody>
      </p:sp>
      <p:sp>
        <p:nvSpPr>
          <p:cNvPr id="17" name="ZoneTexte 16">
            <a:extLst>
              <a:ext uri="{FF2B5EF4-FFF2-40B4-BE49-F238E27FC236}">
                <a16:creationId xmlns:a16="http://schemas.microsoft.com/office/drawing/2014/main" id="{B10F7014-823E-E003-BCD9-23BAA4C06875}"/>
              </a:ext>
            </a:extLst>
          </p:cNvPr>
          <p:cNvSpPr txBox="1"/>
          <p:nvPr/>
        </p:nvSpPr>
        <p:spPr>
          <a:xfrm>
            <a:off x="8394258" y="2498695"/>
            <a:ext cx="1292098" cy="276999"/>
          </a:xfrm>
          <a:prstGeom prst="rect">
            <a:avLst/>
          </a:prstGeom>
          <a:noFill/>
        </p:spPr>
        <p:txBody>
          <a:bodyPr wrap="square" rtlCol="0">
            <a:spAutoFit/>
          </a:bodyPr>
          <a:lstStyle/>
          <a:p>
            <a:r>
              <a:rPr lang="fr-CA" sz="1200" dirty="0">
                <a:latin typeface="Poiret One" panose="02000000000000000000" pitchFamily="2" charset="0"/>
              </a:rPr>
              <a:t>#fffff</a:t>
            </a:r>
            <a:endParaRPr lang="en-CA" sz="1200" dirty="0">
              <a:latin typeface="Poiret One" panose="02000000000000000000" pitchFamily="2" charset="0"/>
            </a:endParaRPr>
          </a:p>
        </p:txBody>
      </p:sp>
      <p:sp>
        <p:nvSpPr>
          <p:cNvPr id="4" name="ZoneTexte 3">
            <a:extLst>
              <a:ext uri="{FF2B5EF4-FFF2-40B4-BE49-F238E27FC236}">
                <a16:creationId xmlns:a16="http://schemas.microsoft.com/office/drawing/2014/main" id="{61B76798-E2D7-B3B9-EF70-C9EE862D8505}"/>
              </a:ext>
            </a:extLst>
          </p:cNvPr>
          <p:cNvSpPr txBox="1"/>
          <p:nvPr/>
        </p:nvSpPr>
        <p:spPr>
          <a:xfrm>
            <a:off x="6388934" y="3347947"/>
            <a:ext cx="5136204" cy="2031325"/>
          </a:xfrm>
          <a:prstGeom prst="rect">
            <a:avLst/>
          </a:prstGeom>
          <a:noFill/>
        </p:spPr>
        <p:txBody>
          <a:bodyPr wrap="square" rtlCol="0">
            <a:spAutoFit/>
          </a:bodyPr>
          <a:lstStyle/>
          <a:p>
            <a:pPr algn="just"/>
            <a:r>
              <a:rPr lang="fr-CA" sz="1400" dirty="0">
                <a:latin typeface="Poiret One" panose="02000000000000000000" pitchFamily="2" charset="0"/>
              </a:rPr>
              <a:t>Ils utilisent des couleurs basic pour laisser la place aux couleurs des illustrations qui sont partagés dans les articles.</a:t>
            </a:r>
          </a:p>
          <a:p>
            <a:pPr algn="just"/>
            <a:endParaRPr lang="fr-CA" sz="1400" dirty="0">
              <a:latin typeface="Poiret One" panose="02000000000000000000" pitchFamily="2" charset="0"/>
            </a:endParaRPr>
          </a:p>
          <a:p>
            <a:pPr algn="just"/>
            <a:r>
              <a:rPr lang="fr-CA" sz="1400" dirty="0">
                <a:latin typeface="Poiret One" panose="02000000000000000000" pitchFamily="2" charset="0"/>
              </a:rPr>
              <a:t>Cette palette donne aussi un ton sérieux et distingué au magazine. Le noir donne un aspect d’élégance et le blanc symbolise la page blanche sur lequel l’histoire s’inscrit ou que les artistes sont dévoilés au grand public. Le blanc permet aussi une plus grande neutralité et permet de mettre de l’avant les pièces qui y seront partagé. </a:t>
            </a:r>
            <a:endParaRPr lang="en-CA" sz="1400" dirty="0">
              <a:latin typeface="Poiret One" panose="02000000000000000000" pitchFamily="2" charset="0"/>
            </a:endParaRPr>
          </a:p>
        </p:txBody>
      </p:sp>
      <p:sp>
        <p:nvSpPr>
          <p:cNvPr id="6" name="ZoneTexte 5">
            <a:extLst>
              <a:ext uri="{FF2B5EF4-FFF2-40B4-BE49-F238E27FC236}">
                <a16:creationId xmlns:a16="http://schemas.microsoft.com/office/drawing/2014/main" id="{086A4E24-CDD3-54C9-5E44-FF0A236508FB}"/>
              </a:ext>
            </a:extLst>
          </p:cNvPr>
          <p:cNvSpPr txBox="1"/>
          <p:nvPr/>
        </p:nvSpPr>
        <p:spPr>
          <a:xfrm>
            <a:off x="838199" y="2383277"/>
            <a:ext cx="2897827" cy="1600438"/>
          </a:xfrm>
          <a:prstGeom prst="rect">
            <a:avLst/>
          </a:prstGeom>
          <a:noFill/>
        </p:spPr>
        <p:txBody>
          <a:bodyPr wrap="square" rtlCol="0">
            <a:spAutoFit/>
          </a:bodyPr>
          <a:lstStyle/>
          <a:p>
            <a:pPr algn="just"/>
            <a:r>
              <a:rPr lang="fr-CA" sz="1400" dirty="0">
                <a:latin typeface="Poiret One" panose="02000000000000000000" pitchFamily="2" charset="0"/>
              </a:rPr>
              <a:t>C’est un logo de type mot-symbole. Cette typographie a une allure distinguée en raison de son allure élancée mais imposante. </a:t>
            </a:r>
          </a:p>
          <a:p>
            <a:endParaRPr lang="fr-CA" sz="1400" dirty="0">
              <a:latin typeface="Poiret One" panose="02000000000000000000" pitchFamily="2" charset="0"/>
            </a:endParaRPr>
          </a:p>
          <a:p>
            <a:r>
              <a:rPr lang="fr-CA" sz="1400" b="1" dirty="0">
                <a:latin typeface="Poiret One" panose="02000000000000000000" pitchFamily="2" charset="0"/>
              </a:rPr>
              <a:t>Typographie</a:t>
            </a:r>
            <a:r>
              <a:rPr lang="fr-CA" sz="1400" dirty="0">
                <a:latin typeface="Poiret One" panose="02000000000000000000" pitchFamily="2" charset="0"/>
              </a:rPr>
              <a:t> : Worthington Arcade Regular</a:t>
            </a:r>
            <a:endParaRPr lang="en-CA" sz="1400" dirty="0">
              <a:latin typeface="Poiret One" panose="02000000000000000000" pitchFamily="2" charset="0"/>
            </a:endParaRPr>
          </a:p>
        </p:txBody>
      </p:sp>
      <p:sp>
        <p:nvSpPr>
          <p:cNvPr id="7" name="ZoneTexte 6">
            <a:extLst>
              <a:ext uri="{FF2B5EF4-FFF2-40B4-BE49-F238E27FC236}">
                <a16:creationId xmlns:a16="http://schemas.microsoft.com/office/drawing/2014/main" id="{60BF7B10-9D7F-AC41-2876-DC2AC829D88C}"/>
              </a:ext>
            </a:extLst>
          </p:cNvPr>
          <p:cNvSpPr txBox="1"/>
          <p:nvPr/>
        </p:nvSpPr>
        <p:spPr>
          <a:xfrm>
            <a:off x="825440" y="4749925"/>
            <a:ext cx="4289897" cy="954107"/>
          </a:xfrm>
          <a:prstGeom prst="rect">
            <a:avLst/>
          </a:prstGeom>
          <a:noFill/>
        </p:spPr>
        <p:txBody>
          <a:bodyPr wrap="square" rtlCol="0">
            <a:spAutoFit/>
          </a:bodyPr>
          <a:lstStyle/>
          <a:p>
            <a:pPr algn="just"/>
            <a:r>
              <a:rPr lang="fr-CA" sz="1400" dirty="0">
                <a:latin typeface="Poiret One" panose="02000000000000000000" pitchFamily="2" charset="0"/>
              </a:rPr>
              <a:t>Le logo sous marque quant à lui mais en valeur la typographie particulière de la première lettre de la marque. Il est compact et peut être reconnu facilement grâce à la déviation du graphisme de la lettre. </a:t>
            </a:r>
            <a:endParaRPr lang="en-CA" sz="1400" dirty="0">
              <a:latin typeface="Poiret One" panose="02000000000000000000" pitchFamily="2" charset="0"/>
            </a:endParaRPr>
          </a:p>
        </p:txBody>
      </p:sp>
      <p:pic>
        <p:nvPicPr>
          <p:cNvPr id="24" name="Image 23">
            <a:extLst>
              <a:ext uri="{FF2B5EF4-FFF2-40B4-BE49-F238E27FC236}">
                <a16:creationId xmlns:a16="http://schemas.microsoft.com/office/drawing/2014/main" id="{B636B220-45A4-DCDB-3715-DCDFD1BE7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488658" y="380583"/>
            <a:ext cx="865142" cy="784582"/>
          </a:xfrm>
          <a:prstGeom prst="rect">
            <a:avLst/>
          </a:prstGeom>
        </p:spPr>
      </p:pic>
    </p:spTree>
    <p:extLst>
      <p:ext uri="{BB962C8B-B14F-4D97-AF65-F5344CB8AC3E}">
        <p14:creationId xmlns:p14="http://schemas.microsoft.com/office/powerpoint/2010/main" val="2142661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267BF7-ACD2-2460-58C6-ED92D64372B3}"/>
              </a:ext>
            </a:extLst>
          </p:cNvPr>
          <p:cNvSpPr>
            <a:spLocks noGrp="1"/>
          </p:cNvSpPr>
          <p:nvPr>
            <p:ph type="title"/>
          </p:nvPr>
        </p:nvSpPr>
        <p:spPr>
          <a:xfrm>
            <a:off x="779830" y="731526"/>
            <a:ext cx="1798320" cy="639128"/>
          </a:xfrm>
        </p:spPr>
        <p:txBody>
          <a:bodyPr>
            <a:normAutofit/>
          </a:bodyPr>
          <a:lstStyle/>
          <a:p>
            <a:r>
              <a:rPr lang="fr-CA" sz="2800" b="1" dirty="0">
                <a:latin typeface="Poiret One" panose="02000000000000000000" pitchFamily="2" charset="0"/>
                <a:cs typeface="Aharoni" panose="02010803020104030203" pitchFamily="2" charset="-79"/>
              </a:rPr>
              <a:t>Site web</a:t>
            </a:r>
            <a:endParaRPr lang="en-CA" sz="2800" b="1" dirty="0">
              <a:latin typeface="Poiret One" panose="02000000000000000000" pitchFamily="2" charset="0"/>
              <a:cs typeface="Aharoni" panose="02010803020104030203" pitchFamily="2" charset="-79"/>
            </a:endParaRPr>
          </a:p>
        </p:txBody>
      </p:sp>
      <p:sp>
        <p:nvSpPr>
          <p:cNvPr id="3" name="ZoneTexte 2">
            <a:extLst>
              <a:ext uri="{FF2B5EF4-FFF2-40B4-BE49-F238E27FC236}">
                <a16:creationId xmlns:a16="http://schemas.microsoft.com/office/drawing/2014/main" id="{399C3727-F6CE-0443-AA44-D56664A22726}"/>
              </a:ext>
            </a:extLst>
          </p:cNvPr>
          <p:cNvSpPr txBox="1"/>
          <p:nvPr/>
        </p:nvSpPr>
        <p:spPr>
          <a:xfrm>
            <a:off x="838198" y="4041777"/>
            <a:ext cx="2558560" cy="954107"/>
          </a:xfrm>
          <a:prstGeom prst="rect">
            <a:avLst/>
          </a:prstGeom>
          <a:noFill/>
        </p:spPr>
        <p:txBody>
          <a:bodyPr wrap="square" rtlCol="0">
            <a:spAutoFit/>
          </a:bodyPr>
          <a:lstStyle/>
          <a:p>
            <a:pPr algn="just"/>
            <a:r>
              <a:rPr lang="fr-CA" sz="1400" dirty="0">
                <a:latin typeface="Poiret One" panose="02000000000000000000" pitchFamily="2" charset="0"/>
              </a:rPr>
              <a:t>Tous les items qui permettent de naviguer sur le site prennent cette couleur rouge quand le curseur le survol .  </a:t>
            </a:r>
            <a:endParaRPr lang="en-CA" sz="1400" dirty="0">
              <a:latin typeface="Poiret One" panose="02000000000000000000" pitchFamily="2" charset="0"/>
            </a:endParaRPr>
          </a:p>
        </p:txBody>
      </p:sp>
      <p:pic>
        <p:nvPicPr>
          <p:cNvPr id="5" name="Image 4">
            <a:extLst>
              <a:ext uri="{FF2B5EF4-FFF2-40B4-BE49-F238E27FC236}">
                <a16:creationId xmlns:a16="http://schemas.microsoft.com/office/drawing/2014/main" id="{566827AD-F154-DEB1-0657-2C8AD5900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256" y="2393548"/>
            <a:ext cx="2149329" cy="3892673"/>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F448B555-548C-31B7-DAF9-2162F7037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195" y="1784386"/>
            <a:ext cx="2193556" cy="2087940"/>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CB0550DD-D527-9D65-953E-E988656B5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714" y="1077385"/>
            <a:ext cx="2149330" cy="3898645"/>
          </a:xfrm>
          <a:prstGeom prst="rect">
            <a:avLst/>
          </a:prstGeom>
          <a:ln>
            <a:noFill/>
          </a:ln>
          <a:effectLst>
            <a:outerShdw blurRad="292100" dist="139700" dir="2700000" algn="tl" rotWithShape="0">
              <a:srgbClr val="333333">
                <a:alpha val="65000"/>
              </a:srgbClr>
            </a:outerShdw>
          </a:effectLst>
        </p:spPr>
      </p:pic>
      <p:sp>
        <p:nvSpPr>
          <p:cNvPr id="14" name="ZoneTexte 13">
            <a:extLst>
              <a:ext uri="{FF2B5EF4-FFF2-40B4-BE49-F238E27FC236}">
                <a16:creationId xmlns:a16="http://schemas.microsoft.com/office/drawing/2014/main" id="{22F22827-568B-88B3-3E72-32214296BDBF}"/>
              </a:ext>
            </a:extLst>
          </p:cNvPr>
          <p:cNvSpPr txBox="1"/>
          <p:nvPr/>
        </p:nvSpPr>
        <p:spPr>
          <a:xfrm>
            <a:off x="3556204" y="2363345"/>
            <a:ext cx="2635471" cy="3970318"/>
          </a:xfrm>
          <a:prstGeom prst="rect">
            <a:avLst/>
          </a:prstGeom>
          <a:noFill/>
        </p:spPr>
        <p:txBody>
          <a:bodyPr wrap="square" rtlCol="0">
            <a:spAutoFit/>
          </a:bodyPr>
          <a:lstStyle/>
          <a:p>
            <a:pPr algn="just"/>
            <a:r>
              <a:rPr lang="fr-CA" sz="1400" dirty="0">
                <a:latin typeface="Poiret One" panose="02000000000000000000" pitchFamily="2" charset="0"/>
              </a:rPr>
              <a:t>Les articles de la page principale sont disposés de manière à ce que les articles à la une soient affiché en fonction de leur actualité sans égard pour leur catégorie. Cette dernière est bien identifiée avec un petit onglet noir placé en haut de l’image lié à l’article et le nom de l’auteur placé juste avant la délimitation du prochain article. </a:t>
            </a:r>
          </a:p>
          <a:p>
            <a:pPr algn="just"/>
            <a:endParaRPr lang="fr-CA" sz="1400" dirty="0">
              <a:latin typeface="Poiret One" panose="02000000000000000000" pitchFamily="2" charset="0"/>
            </a:endParaRPr>
          </a:p>
          <a:p>
            <a:pPr algn="just"/>
            <a:r>
              <a:rPr lang="fr-CA" sz="1400" dirty="0">
                <a:latin typeface="Poiret One" panose="02000000000000000000" pitchFamily="2" charset="0"/>
              </a:rPr>
              <a:t>Pour donner plus de visibilité aux auteurs, leurs noms est aussi  un lien vers une liste exhaustive de leurs travaux pour le magazine </a:t>
            </a:r>
            <a:endParaRPr lang="en-CA" sz="1400" dirty="0">
              <a:latin typeface="Poiret One" panose="02000000000000000000" pitchFamily="2" charset="0"/>
            </a:endParaRPr>
          </a:p>
        </p:txBody>
      </p:sp>
      <p:sp>
        <p:nvSpPr>
          <p:cNvPr id="15" name="Ellipse 14">
            <a:extLst>
              <a:ext uri="{FF2B5EF4-FFF2-40B4-BE49-F238E27FC236}">
                <a16:creationId xmlns:a16="http://schemas.microsoft.com/office/drawing/2014/main" id="{8E4A7F60-3130-36EE-8230-5FEB9DBBB505}"/>
              </a:ext>
            </a:extLst>
          </p:cNvPr>
          <p:cNvSpPr/>
          <p:nvPr/>
        </p:nvSpPr>
        <p:spPr>
          <a:xfrm>
            <a:off x="1082038" y="5064146"/>
            <a:ext cx="320467" cy="320467"/>
          </a:xfrm>
          <a:prstGeom prst="ellipse">
            <a:avLst/>
          </a:prstGeom>
          <a:solidFill>
            <a:srgbClr val="D90B3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Poiret One" panose="02000000000000000000" pitchFamily="2" charset="0"/>
            </a:endParaRPr>
          </a:p>
        </p:txBody>
      </p:sp>
      <p:sp>
        <p:nvSpPr>
          <p:cNvPr id="16" name="Ellipse 15">
            <a:extLst>
              <a:ext uri="{FF2B5EF4-FFF2-40B4-BE49-F238E27FC236}">
                <a16:creationId xmlns:a16="http://schemas.microsoft.com/office/drawing/2014/main" id="{D1886D49-3D5F-FA40-B41B-8AD7B9B294E7}"/>
              </a:ext>
            </a:extLst>
          </p:cNvPr>
          <p:cNvSpPr/>
          <p:nvPr/>
        </p:nvSpPr>
        <p:spPr>
          <a:xfrm>
            <a:off x="9236256" y="1950000"/>
            <a:ext cx="323127" cy="318892"/>
          </a:xfrm>
          <a:prstGeom prst="ellipse">
            <a:avLst/>
          </a:prstGeom>
          <a:solidFill>
            <a:srgbClr val="038C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Poiret One" panose="02000000000000000000" pitchFamily="2" charset="0"/>
            </a:endParaRPr>
          </a:p>
        </p:txBody>
      </p:sp>
      <p:sp>
        <p:nvSpPr>
          <p:cNvPr id="17" name="ZoneTexte 16">
            <a:extLst>
              <a:ext uri="{FF2B5EF4-FFF2-40B4-BE49-F238E27FC236}">
                <a16:creationId xmlns:a16="http://schemas.microsoft.com/office/drawing/2014/main" id="{9D88C234-9D37-525E-F6F2-D11077AC3F26}"/>
              </a:ext>
            </a:extLst>
          </p:cNvPr>
          <p:cNvSpPr txBox="1"/>
          <p:nvPr/>
        </p:nvSpPr>
        <p:spPr>
          <a:xfrm>
            <a:off x="9555148" y="1965616"/>
            <a:ext cx="1219628" cy="307777"/>
          </a:xfrm>
          <a:prstGeom prst="rect">
            <a:avLst/>
          </a:prstGeom>
          <a:noFill/>
        </p:spPr>
        <p:txBody>
          <a:bodyPr wrap="square" rtlCol="0">
            <a:spAutoFit/>
          </a:bodyPr>
          <a:lstStyle/>
          <a:p>
            <a:r>
              <a:rPr lang="en-CA" sz="1400" b="0" i="0" dirty="0">
                <a:solidFill>
                  <a:srgbClr val="4B4B4B"/>
                </a:solidFill>
                <a:effectLst/>
                <a:latin typeface="Poiret One" panose="02000000000000000000" pitchFamily="2" charset="0"/>
              </a:rPr>
              <a:t>#038C25</a:t>
            </a:r>
            <a:endParaRPr lang="en-CA" sz="1400" dirty="0">
              <a:latin typeface="Poiret One" panose="02000000000000000000" pitchFamily="2" charset="0"/>
            </a:endParaRPr>
          </a:p>
        </p:txBody>
      </p:sp>
      <p:sp>
        <p:nvSpPr>
          <p:cNvPr id="18" name="ZoneTexte 17">
            <a:extLst>
              <a:ext uri="{FF2B5EF4-FFF2-40B4-BE49-F238E27FC236}">
                <a16:creationId xmlns:a16="http://schemas.microsoft.com/office/drawing/2014/main" id="{456060C7-1DA2-4627-7741-669F31D9D5BF}"/>
              </a:ext>
            </a:extLst>
          </p:cNvPr>
          <p:cNvSpPr txBox="1"/>
          <p:nvPr/>
        </p:nvSpPr>
        <p:spPr>
          <a:xfrm>
            <a:off x="1399808" y="5083212"/>
            <a:ext cx="1038428" cy="307777"/>
          </a:xfrm>
          <a:prstGeom prst="rect">
            <a:avLst/>
          </a:prstGeom>
          <a:noFill/>
        </p:spPr>
        <p:txBody>
          <a:bodyPr wrap="square">
            <a:spAutoFit/>
          </a:bodyPr>
          <a:lstStyle/>
          <a:p>
            <a:r>
              <a:rPr lang="en-CA" sz="1400" dirty="0">
                <a:latin typeface="Poiret One" panose="02000000000000000000" pitchFamily="2" charset="0"/>
              </a:rPr>
              <a:t>#D90B31</a:t>
            </a:r>
          </a:p>
        </p:txBody>
      </p:sp>
      <p:sp>
        <p:nvSpPr>
          <p:cNvPr id="19" name="ZoneTexte 18">
            <a:extLst>
              <a:ext uri="{FF2B5EF4-FFF2-40B4-BE49-F238E27FC236}">
                <a16:creationId xmlns:a16="http://schemas.microsoft.com/office/drawing/2014/main" id="{A89CBC97-CF13-9450-CA8C-28B5383B3F31}"/>
              </a:ext>
            </a:extLst>
          </p:cNvPr>
          <p:cNvSpPr txBox="1"/>
          <p:nvPr/>
        </p:nvSpPr>
        <p:spPr>
          <a:xfrm>
            <a:off x="8832062" y="570530"/>
            <a:ext cx="2553523" cy="1384995"/>
          </a:xfrm>
          <a:prstGeom prst="rect">
            <a:avLst/>
          </a:prstGeom>
          <a:noFill/>
        </p:spPr>
        <p:txBody>
          <a:bodyPr wrap="square" rtlCol="0">
            <a:spAutoFit/>
          </a:bodyPr>
          <a:lstStyle/>
          <a:p>
            <a:pPr algn="just"/>
            <a:r>
              <a:rPr lang="fr-CA" sz="1400" dirty="0">
                <a:latin typeface="Poiret One" panose="02000000000000000000" pitchFamily="2" charset="0"/>
              </a:rPr>
              <a:t>L’Item de rappel est sur un fond vert. Avec une page aussi neutre elle semble faire référence au recyclage et attire facilement le regard et l’intérêt. </a:t>
            </a:r>
            <a:endParaRPr lang="en-CA" sz="1400" dirty="0">
              <a:latin typeface="Poiret One" panose="02000000000000000000" pitchFamily="2" charset="0"/>
            </a:endParaRPr>
          </a:p>
        </p:txBody>
      </p:sp>
      <p:sp>
        <p:nvSpPr>
          <p:cNvPr id="20" name="ZoneTexte 19">
            <a:extLst>
              <a:ext uri="{FF2B5EF4-FFF2-40B4-BE49-F238E27FC236}">
                <a16:creationId xmlns:a16="http://schemas.microsoft.com/office/drawing/2014/main" id="{9E392F0B-F765-B5F4-4815-438B4D35C6C1}"/>
              </a:ext>
            </a:extLst>
          </p:cNvPr>
          <p:cNvSpPr txBox="1"/>
          <p:nvPr/>
        </p:nvSpPr>
        <p:spPr>
          <a:xfrm>
            <a:off x="6332772" y="5176795"/>
            <a:ext cx="2393168" cy="1384995"/>
          </a:xfrm>
          <a:prstGeom prst="rect">
            <a:avLst/>
          </a:prstGeom>
          <a:noFill/>
        </p:spPr>
        <p:txBody>
          <a:bodyPr wrap="square" rtlCol="0">
            <a:spAutoFit/>
          </a:bodyPr>
          <a:lstStyle/>
          <a:p>
            <a:pPr algn="just"/>
            <a:r>
              <a:rPr lang="fr-CA" sz="1400" dirty="0">
                <a:latin typeface="Poiret One" panose="02000000000000000000" pitchFamily="2" charset="0"/>
              </a:rPr>
              <a:t>La typographie sans sérif utilisé pour le corps des textes peut devenir lourd pour les yeux surtout pour les articles plus long.  </a:t>
            </a:r>
          </a:p>
          <a:p>
            <a:pPr algn="just"/>
            <a:endParaRPr lang="fr-CA" sz="1400" dirty="0">
              <a:latin typeface="Poiret One" panose="02000000000000000000" pitchFamily="2" charset="0"/>
            </a:endParaRPr>
          </a:p>
        </p:txBody>
      </p:sp>
      <p:sp>
        <p:nvSpPr>
          <p:cNvPr id="22" name="ZoneTexte 21">
            <a:extLst>
              <a:ext uri="{FF2B5EF4-FFF2-40B4-BE49-F238E27FC236}">
                <a16:creationId xmlns:a16="http://schemas.microsoft.com/office/drawing/2014/main" id="{8F9052B5-ED1E-51EA-81ED-F50DB05C74CD}"/>
              </a:ext>
            </a:extLst>
          </p:cNvPr>
          <p:cNvSpPr txBox="1"/>
          <p:nvPr/>
        </p:nvSpPr>
        <p:spPr>
          <a:xfrm>
            <a:off x="848195" y="5409176"/>
            <a:ext cx="2558560" cy="1169551"/>
          </a:xfrm>
          <a:prstGeom prst="rect">
            <a:avLst/>
          </a:prstGeom>
          <a:noFill/>
        </p:spPr>
        <p:txBody>
          <a:bodyPr wrap="square" rtlCol="0">
            <a:spAutoFit/>
          </a:bodyPr>
          <a:lstStyle/>
          <a:p>
            <a:pPr algn="just"/>
            <a:r>
              <a:rPr lang="fr-CA" sz="1400" dirty="0">
                <a:latin typeface="Poiret One" panose="02000000000000000000" pitchFamily="2" charset="0"/>
              </a:rPr>
              <a:t>Les espaces blancs sont bien utilisés permettant de donner l’attention à chaque élément de la page.</a:t>
            </a:r>
          </a:p>
          <a:p>
            <a:pPr algn="just"/>
            <a:endParaRPr lang="en-CA" sz="1400" dirty="0">
              <a:latin typeface="Poiret One" panose="02000000000000000000" pitchFamily="2" charset="0"/>
            </a:endParaRPr>
          </a:p>
        </p:txBody>
      </p:sp>
      <p:sp>
        <p:nvSpPr>
          <p:cNvPr id="23" name="ZoneTexte 22">
            <a:extLst>
              <a:ext uri="{FF2B5EF4-FFF2-40B4-BE49-F238E27FC236}">
                <a16:creationId xmlns:a16="http://schemas.microsoft.com/office/drawing/2014/main" id="{33F69084-ADF9-CFD1-3C7F-7EF530901299}"/>
              </a:ext>
            </a:extLst>
          </p:cNvPr>
          <p:cNvSpPr txBox="1"/>
          <p:nvPr/>
        </p:nvSpPr>
        <p:spPr>
          <a:xfrm>
            <a:off x="3580568" y="665569"/>
            <a:ext cx="2553523" cy="1815882"/>
          </a:xfrm>
          <a:prstGeom prst="rect">
            <a:avLst/>
          </a:prstGeom>
          <a:noFill/>
        </p:spPr>
        <p:txBody>
          <a:bodyPr wrap="square" rtlCol="0">
            <a:spAutoFit/>
          </a:bodyPr>
          <a:lstStyle/>
          <a:p>
            <a:pPr algn="just"/>
            <a:r>
              <a:rPr lang="fr-CA" sz="1400" dirty="0">
                <a:latin typeface="Poiret One" panose="02000000000000000000" pitchFamily="2" charset="0"/>
              </a:rPr>
              <a:t>L’agencement des 2 polices du site Times New Roman et </a:t>
            </a:r>
            <a:r>
              <a:rPr lang="fr-CA" sz="1400" dirty="0" err="1">
                <a:latin typeface="Poiret One" panose="02000000000000000000" pitchFamily="2" charset="0"/>
              </a:rPr>
              <a:t>Roboto</a:t>
            </a:r>
            <a:r>
              <a:rPr lang="fr-CA" sz="1400" dirty="0">
                <a:latin typeface="Poiret One" panose="02000000000000000000" pitchFamily="2" charset="0"/>
              </a:rPr>
              <a:t> pourrait </a:t>
            </a:r>
            <a:r>
              <a:rPr lang="fr-CA" sz="1400" dirty="0" err="1">
                <a:latin typeface="Poiret One" panose="02000000000000000000" pitchFamily="2" charset="0"/>
              </a:rPr>
              <a:t>définitivem-ent</a:t>
            </a:r>
            <a:r>
              <a:rPr lang="fr-CA" sz="1400" dirty="0">
                <a:latin typeface="Poiret One" panose="02000000000000000000" pitchFamily="2" charset="0"/>
              </a:rPr>
              <a:t> être retravaillé. D’autant plus que les mots soulignés du menu rendent la lecture plus difficile.</a:t>
            </a:r>
            <a:endParaRPr lang="en-CA" sz="1400" dirty="0">
              <a:latin typeface="Poiret One" panose="02000000000000000000" pitchFamily="2" charset="0"/>
            </a:endParaRPr>
          </a:p>
          <a:p>
            <a:endParaRPr lang="en-CA" sz="1400" dirty="0">
              <a:latin typeface="Poiret One" panose="02000000000000000000" pitchFamily="2" charset="0"/>
            </a:endParaRPr>
          </a:p>
        </p:txBody>
      </p:sp>
      <p:sp>
        <p:nvSpPr>
          <p:cNvPr id="25" name="ZoneTexte 24">
            <a:extLst>
              <a:ext uri="{FF2B5EF4-FFF2-40B4-BE49-F238E27FC236}">
                <a16:creationId xmlns:a16="http://schemas.microsoft.com/office/drawing/2014/main" id="{20737C70-80D8-BBDE-CE9D-D049016060B2}"/>
              </a:ext>
            </a:extLst>
          </p:cNvPr>
          <p:cNvSpPr txBox="1"/>
          <p:nvPr/>
        </p:nvSpPr>
        <p:spPr>
          <a:xfrm>
            <a:off x="779830" y="1280680"/>
            <a:ext cx="2929674" cy="461665"/>
          </a:xfrm>
          <a:prstGeom prst="rect">
            <a:avLst/>
          </a:prstGeom>
          <a:noFill/>
        </p:spPr>
        <p:txBody>
          <a:bodyPr wrap="square">
            <a:spAutoFit/>
          </a:bodyPr>
          <a:lstStyle/>
          <a:p>
            <a:r>
              <a:rPr lang="en-CA" sz="1200" dirty="0">
                <a:latin typeface="Poiret One" panose="02000000000000000000" pitchFamily="2" charset="0"/>
                <a:hlinkClick r:id="rId5"/>
              </a:rPr>
              <a:t>https://www.apollo-magazine.com/</a:t>
            </a:r>
            <a:endParaRPr lang="en-CA" sz="1200" dirty="0">
              <a:latin typeface="Poiret One" panose="02000000000000000000" pitchFamily="2" charset="0"/>
            </a:endParaRPr>
          </a:p>
          <a:p>
            <a:endParaRPr lang="en-CA" sz="1200" dirty="0">
              <a:latin typeface="Poiret One" panose="02000000000000000000" pitchFamily="2" charset="0"/>
            </a:endParaRPr>
          </a:p>
        </p:txBody>
      </p:sp>
    </p:spTree>
    <p:extLst>
      <p:ext uri="{BB962C8B-B14F-4D97-AF65-F5344CB8AC3E}">
        <p14:creationId xmlns:p14="http://schemas.microsoft.com/office/powerpoint/2010/main" val="3555337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A7EF4A6-82FD-C38C-A3EC-B1D17C8A7B0B}"/>
              </a:ext>
            </a:extLst>
          </p:cNvPr>
          <p:cNvPicPr>
            <a:picLocks noChangeAspect="1"/>
          </p:cNvPicPr>
          <p:nvPr/>
        </p:nvPicPr>
        <p:blipFill rotWithShape="1">
          <a:blip r:embed="rId2"/>
          <a:srcRect l="1206" t="1178" r="694" b="2380"/>
          <a:stretch/>
        </p:blipFill>
        <p:spPr>
          <a:xfrm>
            <a:off x="4904502" y="867765"/>
            <a:ext cx="2705341" cy="1739831"/>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13E97D8E-7195-8D4F-4B7F-9CE5068E2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155" y="2930761"/>
            <a:ext cx="1832804" cy="2591094"/>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6EE5D6F4-395C-17A8-6DAC-44FA6C6B48BD}"/>
              </a:ext>
            </a:extLst>
          </p:cNvPr>
          <p:cNvPicPr>
            <a:picLocks noChangeAspect="1"/>
          </p:cNvPicPr>
          <p:nvPr/>
        </p:nvPicPr>
        <p:blipFill rotWithShape="1">
          <a:blip r:embed="rId4">
            <a:extLst>
              <a:ext uri="{28A0092B-C50C-407E-A947-70E740481C1C}">
                <a14:useLocalDpi xmlns:a14="http://schemas.microsoft.com/office/drawing/2010/main" val="0"/>
              </a:ext>
            </a:extLst>
          </a:blip>
          <a:srcRect l="2363" t="2423" r="2001" b="3326"/>
          <a:stretch/>
        </p:blipFill>
        <p:spPr>
          <a:xfrm>
            <a:off x="7826011" y="4052284"/>
            <a:ext cx="3492229" cy="2305456"/>
          </a:xfrm>
          <a:prstGeom prst="rect">
            <a:avLst/>
          </a:prstGeom>
          <a:ln>
            <a:noFill/>
          </a:ln>
          <a:effectLst>
            <a:outerShdw blurRad="292100" dist="139700" dir="2700000" algn="tl" rotWithShape="0">
              <a:srgbClr val="333333">
                <a:alpha val="65000"/>
              </a:srgbClr>
            </a:outerShdw>
          </a:effectLst>
        </p:spPr>
      </p:pic>
      <p:sp>
        <p:nvSpPr>
          <p:cNvPr id="9" name="Espace réservé du contenu 2">
            <a:extLst>
              <a:ext uri="{FF2B5EF4-FFF2-40B4-BE49-F238E27FC236}">
                <a16:creationId xmlns:a16="http://schemas.microsoft.com/office/drawing/2014/main" id="{C4C9A15C-0676-D627-B16B-81B1D86172F2}"/>
              </a:ext>
            </a:extLst>
          </p:cNvPr>
          <p:cNvSpPr>
            <a:spLocks noGrp="1"/>
          </p:cNvSpPr>
          <p:nvPr>
            <p:ph idx="1"/>
          </p:nvPr>
        </p:nvSpPr>
        <p:spPr>
          <a:xfrm>
            <a:off x="873760" y="758825"/>
            <a:ext cx="3708399" cy="479830"/>
          </a:xfrm>
        </p:spPr>
        <p:txBody>
          <a:bodyPr>
            <a:normAutofit/>
          </a:bodyPr>
          <a:lstStyle/>
          <a:p>
            <a:pPr marL="0" indent="0">
              <a:buNone/>
            </a:pPr>
            <a:r>
              <a:rPr lang="fr-CA" b="1" dirty="0">
                <a:latin typeface="Poiret One" panose="02000000000000000000" pitchFamily="2" charset="0"/>
                <a:cs typeface="Aharoni" panose="02010803020104030203" pitchFamily="2" charset="-79"/>
              </a:rPr>
              <a:t>Magazine Imprimé </a:t>
            </a:r>
            <a:endParaRPr lang="en-CA" b="1" dirty="0">
              <a:latin typeface="Poiret One" panose="02000000000000000000" pitchFamily="2" charset="0"/>
              <a:cs typeface="Aharoni" panose="02010803020104030203" pitchFamily="2" charset="-79"/>
            </a:endParaRPr>
          </a:p>
        </p:txBody>
      </p:sp>
      <p:sp>
        <p:nvSpPr>
          <p:cNvPr id="10" name="ZoneTexte 9">
            <a:extLst>
              <a:ext uri="{FF2B5EF4-FFF2-40B4-BE49-F238E27FC236}">
                <a16:creationId xmlns:a16="http://schemas.microsoft.com/office/drawing/2014/main" id="{10CC207A-1DF4-9A25-2789-FFC5BA7F00C8}"/>
              </a:ext>
            </a:extLst>
          </p:cNvPr>
          <p:cNvSpPr txBox="1"/>
          <p:nvPr/>
        </p:nvSpPr>
        <p:spPr>
          <a:xfrm>
            <a:off x="873760" y="1407267"/>
            <a:ext cx="3708399" cy="1384995"/>
          </a:xfrm>
          <a:prstGeom prst="rect">
            <a:avLst/>
          </a:prstGeom>
          <a:noFill/>
        </p:spPr>
        <p:txBody>
          <a:bodyPr wrap="square" rtlCol="0">
            <a:spAutoFit/>
          </a:bodyPr>
          <a:lstStyle/>
          <a:p>
            <a:pPr algn="just"/>
            <a:r>
              <a:rPr lang="fr-CA" sz="1400" dirty="0">
                <a:latin typeface="Poiret One" panose="02000000000000000000" pitchFamily="2" charset="0"/>
              </a:rPr>
              <a:t>La version imprimée est plus épurée que le site web. Là où on retrouvait quelques couleurs d’accents ici on essaie de garder un ton le plus neutre possible. Probablement pour agrémenter la clientèle plus âgée et pour souligner le ton grave du magazine. </a:t>
            </a:r>
            <a:endParaRPr lang="en-CA" sz="1400" dirty="0">
              <a:latin typeface="Poiret One" panose="02000000000000000000" pitchFamily="2" charset="0"/>
            </a:endParaRPr>
          </a:p>
        </p:txBody>
      </p:sp>
      <p:pic>
        <p:nvPicPr>
          <p:cNvPr id="12" name="Image 11">
            <a:extLst>
              <a:ext uri="{FF2B5EF4-FFF2-40B4-BE49-F238E27FC236}">
                <a16:creationId xmlns:a16="http://schemas.microsoft.com/office/drawing/2014/main" id="{9F70A4E3-E009-5AE9-C0B0-D6B31B3772CB}"/>
              </a:ext>
            </a:extLst>
          </p:cNvPr>
          <p:cNvPicPr>
            <a:picLocks noChangeAspect="1"/>
          </p:cNvPicPr>
          <p:nvPr/>
        </p:nvPicPr>
        <p:blipFill>
          <a:blip r:embed="rId5"/>
          <a:stretch>
            <a:fillRect/>
          </a:stretch>
        </p:blipFill>
        <p:spPr>
          <a:xfrm>
            <a:off x="8612898" y="845427"/>
            <a:ext cx="2705342" cy="1762169"/>
          </a:xfrm>
          <a:prstGeom prst="rect">
            <a:avLst/>
          </a:prstGeom>
          <a:ln>
            <a:noFill/>
          </a:ln>
          <a:effectLst>
            <a:outerShdw blurRad="292100" dist="139700" dir="2700000" algn="tl" rotWithShape="0">
              <a:srgbClr val="333333">
                <a:alpha val="65000"/>
              </a:srgbClr>
            </a:outerShdw>
          </a:effectLst>
        </p:spPr>
      </p:pic>
      <p:sp>
        <p:nvSpPr>
          <p:cNvPr id="16" name="ZoneTexte 15">
            <a:extLst>
              <a:ext uri="{FF2B5EF4-FFF2-40B4-BE49-F238E27FC236}">
                <a16:creationId xmlns:a16="http://schemas.microsoft.com/office/drawing/2014/main" id="{7AE46F20-8C28-4E80-8B5E-0040240014C8}"/>
              </a:ext>
            </a:extLst>
          </p:cNvPr>
          <p:cNvSpPr txBox="1"/>
          <p:nvPr/>
        </p:nvSpPr>
        <p:spPr>
          <a:xfrm>
            <a:off x="2884144" y="2930761"/>
            <a:ext cx="4203304" cy="2893100"/>
          </a:xfrm>
          <a:prstGeom prst="rect">
            <a:avLst/>
          </a:prstGeom>
          <a:noFill/>
        </p:spPr>
        <p:txBody>
          <a:bodyPr wrap="square" rtlCol="0">
            <a:spAutoFit/>
          </a:bodyPr>
          <a:lstStyle/>
          <a:p>
            <a:pPr algn="just"/>
            <a:r>
              <a:rPr lang="fr-CA" sz="1400" dirty="0">
                <a:latin typeface="Poiret One" panose="02000000000000000000" pitchFamily="2" charset="0"/>
              </a:rPr>
              <a:t>Les articles et leurs images sont disposés de 3 manières différentes. Dépendamment du contenu de l’article et de son importance les images sont disposées en pleine page, sur la gauche ou la droite. Le titre est plus grand et les lettres qui le compose sont aussi espacées comme pour demander de prendre le temps de le lire. </a:t>
            </a:r>
          </a:p>
          <a:p>
            <a:pPr algn="just"/>
            <a:endParaRPr lang="fr-CA" sz="1400" dirty="0">
              <a:latin typeface="Poiret One" panose="02000000000000000000" pitchFamily="2" charset="0"/>
            </a:endParaRPr>
          </a:p>
          <a:p>
            <a:pPr algn="just"/>
            <a:r>
              <a:rPr lang="fr-CA" sz="1400" dirty="0">
                <a:latin typeface="Poiret One" panose="02000000000000000000" pitchFamily="2" charset="0"/>
              </a:rPr>
              <a:t>Dans le cas des articles secondaires l’image est réduite pour laisser une marge de 2 à 3 cm autour de cette dernière. Dans ce cas-</a:t>
            </a:r>
            <a:r>
              <a:rPr lang="fr-CA" sz="1400" dirty="0" err="1">
                <a:latin typeface="Poiret One" panose="02000000000000000000" pitchFamily="2" charset="0"/>
              </a:rPr>
              <a:t>çi</a:t>
            </a:r>
            <a:r>
              <a:rPr lang="fr-CA" sz="1400" dirty="0">
                <a:latin typeface="Poiret One" panose="02000000000000000000" pitchFamily="2" charset="0"/>
              </a:rPr>
              <a:t>, le titre est aussi beaucoup plus petit et utilises la même typographie que dans le texte. </a:t>
            </a:r>
            <a:endParaRPr lang="en-CA" sz="1400" dirty="0">
              <a:latin typeface="Poiret One" panose="02000000000000000000" pitchFamily="2" charset="0"/>
            </a:endParaRPr>
          </a:p>
        </p:txBody>
      </p:sp>
      <p:sp>
        <p:nvSpPr>
          <p:cNvPr id="21" name="ZoneTexte 20">
            <a:extLst>
              <a:ext uri="{FF2B5EF4-FFF2-40B4-BE49-F238E27FC236}">
                <a16:creationId xmlns:a16="http://schemas.microsoft.com/office/drawing/2014/main" id="{66837E6C-0BEB-F34C-F258-04248B792983}"/>
              </a:ext>
            </a:extLst>
          </p:cNvPr>
          <p:cNvSpPr txBox="1"/>
          <p:nvPr/>
        </p:nvSpPr>
        <p:spPr>
          <a:xfrm>
            <a:off x="7206203" y="2930761"/>
            <a:ext cx="4203305" cy="954107"/>
          </a:xfrm>
          <a:prstGeom prst="rect">
            <a:avLst/>
          </a:prstGeom>
          <a:noFill/>
        </p:spPr>
        <p:txBody>
          <a:bodyPr wrap="square" rtlCol="0">
            <a:spAutoFit/>
          </a:bodyPr>
          <a:lstStyle/>
          <a:p>
            <a:pPr algn="just"/>
            <a:r>
              <a:rPr lang="fr-CA" sz="1400" dirty="0">
                <a:latin typeface="Poiret One" panose="02000000000000000000" pitchFamily="2" charset="0"/>
              </a:rPr>
              <a:t>La typographie des titres primaires est </a:t>
            </a:r>
            <a:r>
              <a:rPr lang="fr-CA" sz="1400" dirty="0" err="1">
                <a:latin typeface="Poiret One" panose="02000000000000000000" pitchFamily="2" charset="0"/>
              </a:rPr>
              <a:t>Leitura</a:t>
            </a:r>
            <a:r>
              <a:rPr lang="fr-CA" sz="1400" dirty="0">
                <a:latin typeface="Poiret One" panose="02000000000000000000" pitchFamily="2" charset="0"/>
              </a:rPr>
              <a:t> W01 Roman. Elle fait pensé à une version plus allongée du Times New roman qui est en fait la police utilisée pour les  corps de texte. </a:t>
            </a:r>
            <a:endParaRPr lang="en-CA" sz="1400" dirty="0">
              <a:latin typeface="Poiret One" panose="02000000000000000000" pitchFamily="2" charset="0"/>
            </a:endParaRPr>
          </a:p>
        </p:txBody>
      </p:sp>
    </p:spTree>
    <p:extLst>
      <p:ext uri="{BB962C8B-B14F-4D97-AF65-F5344CB8AC3E}">
        <p14:creationId xmlns:p14="http://schemas.microsoft.com/office/powerpoint/2010/main" val="693901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FA1F3EA2-410F-4F66-74D3-FD224F2F6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900" y="2553323"/>
            <a:ext cx="2742425" cy="3545853"/>
          </a:xfrm>
          <a:prstGeom prst="rect">
            <a:avLst/>
          </a:prstGeom>
        </p:spPr>
      </p:pic>
      <p:pic>
        <p:nvPicPr>
          <p:cNvPr id="23" name="Image 22">
            <a:extLst>
              <a:ext uri="{FF2B5EF4-FFF2-40B4-BE49-F238E27FC236}">
                <a16:creationId xmlns:a16="http://schemas.microsoft.com/office/drawing/2014/main" id="{3DE8E98E-B741-815C-7D16-A4CF6B918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60" y="2576515"/>
            <a:ext cx="2728323" cy="3545853"/>
          </a:xfrm>
          <a:prstGeom prst="rect">
            <a:avLst/>
          </a:prstGeom>
        </p:spPr>
      </p:pic>
      <p:pic>
        <p:nvPicPr>
          <p:cNvPr id="25" name="Image 24">
            <a:extLst>
              <a:ext uri="{FF2B5EF4-FFF2-40B4-BE49-F238E27FC236}">
                <a16:creationId xmlns:a16="http://schemas.microsoft.com/office/drawing/2014/main" id="{2DB7B3B4-2FDD-A5C3-52D9-55064394D92B}"/>
              </a:ext>
            </a:extLst>
          </p:cNvPr>
          <p:cNvPicPr>
            <a:picLocks noChangeAspect="1"/>
          </p:cNvPicPr>
          <p:nvPr/>
        </p:nvPicPr>
        <p:blipFill rotWithShape="1">
          <a:blip r:embed="rId4">
            <a:extLst>
              <a:ext uri="{28A0092B-C50C-407E-A947-70E740481C1C}">
                <a14:useLocalDpi xmlns:a14="http://schemas.microsoft.com/office/drawing/2010/main" val="0"/>
              </a:ext>
            </a:extLst>
          </a:blip>
          <a:srcRect t="393"/>
          <a:stretch/>
        </p:blipFill>
        <p:spPr>
          <a:xfrm>
            <a:off x="8594142" y="2553322"/>
            <a:ext cx="2735011" cy="3545853"/>
          </a:xfrm>
          <a:prstGeom prst="rect">
            <a:avLst/>
          </a:prstGeom>
        </p:spPr>
      </p:pic>
      <p:sp>
        <p:nvSpPr>
          <p:cNvPr id="27" name="Espace réservé du contenu 2">
            <a:extLst>
              <a:ext uri="{FF2B5EF4-FFF2-40B4-BE49-F238E27FC236}">
                <a16:creationId xmlns:a16="http://schemas.microsoft.com/office/drawing/2014/main" id="{A559361F-8E16-8155-7D57-130285338875}"/>
              </a:ext>
            </a:extLst>
          </p:cNvPr>
          <p:cNvSpPr>
            <a:spLocks noGrp="1"/>
          </p:cNvSpPr>
          <p:nvPr>
            <p:ph idx="1"/>
          </p:nvPr>
        </p:nvSpPr>
        <p:spPr>
          <a:xfrm>
            <a:off x="873760" y="758825"/>
            <a:ext cx="5369724" cy="479830"/>
          </a:xfrm>
        </p:spPr>
        <p:txBody>
          <a:bodyPr>
            <a:normAutofit fontScale="85000" lnSpcReduction="10000"/>
          </a:bodyPr>
          <a:lstStyle/>
          <a:p>
            <a:pPr marL="0" indent="0">
              <a:buNone/>
            </a:pPr>
            <a:r>
              <a:rPr lang="fr-CA" b="1" dirty="0">
                <a:latin typeface="Poiret One" panose="02000000000000000000" pitchFamily="2" charset="0"/>
                <a:cs typeface="Aharoni" panose="02010803020104030203" pitchFamily="2" charset="-79"/>
              </a:rPr>
              <a:t>Magazine Imprimé: Évènement à venir </a:t>
            </a:r>
            <a:endParaRPr lang="en-CA" b="1" dirty="0">
              <a:latin typeface="Poiret One" panose="02000000000000000000" pitchFamily="2" charset="0"/>
              <a:cs typeface="Aharoni" panose="02010803020104030203" pitchFamily="2" charset="-79"/>
            </a:endParaRPr>
          </a:p>
        </p:txBody>
      </p:sp>
      <p:sp>
        <p:nvSpPr>
          <p:cNvPr id="28" name="ZoneTexte 27">
            <a:extLst>
              <a:ext uri="{FF2B5EF4-FFF2-40B4-BE49-F238E27FC236}">
                <a16:creationId xmlns:a16="http://schemas.microsoft.com/office/drawing/2014/main" id="{AB80FC2C-A7D6-C59D-834E-ECAFAB8DEDF2}"/>
              </a:ext>
            </a:extLst>
          </p:cNvPr>
          <p:cNvSpPr txBox="1"/>
          <p:nvPr/>
        </p:nvSpPr>
        <p:spPr>
          <a:xfrm>
            <a:off x="1252758" y="1470722"/>
            <a:ext cx="9757955" cy="954107"/>
          </a:xfrm>
          <a:prstGeom prst="rect">
            <a:avLst/>
          </a:prstGeom>
          <a:noFill/>
        </p:spPr>
        <p:txBody>
          <a:bodyPr wrap="square" rtlCol="0">
            <a:spAutoFit/>
          </a:bodyPr>
          <a:lstStyle/>
          <a:p>
            <a:pPr algn="just"/>
            <a:r>
              <a:rPr lang="fr-CA" sz="1400" dirty="0">
                <a:latin typeface="Poiret One" panose="02000000000000000000" pitchFamily="2" charset="0"/>
              </a:rPr>
              <a:t>Les espaces blancs sont très bien utilisés et donne le temps au lecteur de bien absorbé l’impact des images choisies pour représenter les articles. Tous les articles sont séparés en 3 colonnes pour les articles secondaire et en 2 les articles primaires. En ce qui attrait à la palette de couleur, les seuls écart </a:t>
            </a:r>
            <a:r>
              <a:rPr lang="fr-CA" sz="1400" dirty="0" err="1">
                <a:latin typeface="Poiret One" panose="02000000000000000000" pitchFamily="2" charset="0"/>
              </a:rPr>
              <a:t>colométriques</a:t>
            </a:r>
            <a:r>
              <a:rPr lang="fr-CA" sz="1400" dirty="0">
                <a:latin typeface="Poiret One" panose="02000000000000000000" pitchFamily="2" charset="0"/>
              </a:rPr>
              <a:t> sont dû aux affiches d’évènement à venir qui sont mis en pleine page </a:t>
            </a:r>
            <a:endParaRPr lang="en-CA" sz="1400" dirty="0">
              <a:latin typeface="Poiret One" panose="02000000000000000000" pitchFamily="2" charset="0"/>
            </a:endParaRPr>
          </a:p>
        </p:txBody>
      </p:sp>
    </p:spTree>
    <p:extLst>
      <p:ext uri="{BB962C8B-B14F-4D97-AF65-F5344CB8AC3E}">
        <p14:creationId xmlns:p14="http://schemas.microsoft.com/office/powerpoint/2010/main" val="53773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477C74-569E-FA98-42E1-F9B55C74F769}"/>
              </a:ext>
            </a:extLst>
          </p:cNvPr>
          <p:cNvSpPr>
            <a:spLocks noGrp="1"/>
          </p:cNvSpPr>
          <p:nvPr>
            <p:ph type="title"/>
          </p:nvPr>
        </p:nvSpPr>
        <p:spPr/>
        <p:txBody>
          <a:bodyPr/>
          <a:lstStyle/>
          <a:p>
            <a:r>
              <a:rPr lang="fr-CA" b="1" dirty="0">
                <a:latin typeface="Poiret One" panose="02000000000000000000" pitchFamily="2" charset="0"/>
                <a:cs typeface="Aharoni" panose="02010803020104030203" pitchFamily="2" charset="-79"/>
              </a:rPr>
              <a:t>La concurrence</a:t>
            </a:r>
            <a:endParaRPr lang="en-CA" b="1" dirty="0">
              <a:latin typeface="Poiret One" panose="02000000000000000000" pitchFamily="2" charset="0"/>
              <a:cs typeface="Aharoni" panose="02010803020104030203" pitchFamily="2" charset="-79"/>
            </a:endParaRPr>
          </a:p>
        </p:txBody>
      </p:sp>
      <p:graphicFrame>
        <p:nvGraphicFramePr>
          <p:cNvPr id="5" name="Tableau 5">
            <a:extLst>
              <a:ext uri="{FF2B5EF4-FFF2-40B4-BE49-F238E27FC236}">
                <a16:creationId xmlns:a16="http://schemas.microsoft.com/office/drawing/2014/main" id="{8B1EDA4F-EB30-5FCB-360B-4E53D2FD0A59}"/>
              </a:ext>
            </a:extLst>
          </p:cNvPr>
          <p:cNvGraphicFramePr>
            <a:graphicFrameLocks noGrp="1"/>
          </p:cNvGraphicFramePr>
          <p:nvPr>
            <p:ph idx="1"/>
            <p:extLst>
              <p:ext uri="{D42A27DB-BD31-4B8C-83A1-F6EECF244321}">
                <p14:modId xmlns:p14="http://schemas.microsoft.com/office/powerpoint/2010/main" val="1927220090"/>
              </p:ext>
            </p:extLst>
          </p:nvPr>
        </p:nvGraphicFramePr>
        <p:xfrm>
          <a:off x="1092764" y="1838596"/>
          <a:ext cx="10006472" cy="4206240"/>
        </p:xfrm>
        <a:graphic>
          <a:graphicData uri="http://schemas.openxmlformats.org/drawingml/2006/table">
            <a:tbl>
              <a:tblPr firstRow="1" bandRow="1">
                <a:tableStyleId>{073A0DAA-6AF3-43AB-8588-CEC1D06C72B9}</a:tableStyleId>
              </a:tblPr>
              <a:tblGrid>
                <a:gridCol w="1178561">
                  <a:extLst>
                    <a:ext uri="{9D8B030D-6E8A-4147-A177-3AD203B41FA5}">
                      <a16:colId xmlns:a16="http://schemas.microsoft.com/office/drawing/2014/main" val="3617648236"/>
                    </a:ext>
                  </a:extLst>
                </a:gridCol>
                <a:gridCol w="1087120">
                  <a:extLst>
                    <a:ext uri="{9D8B030D-6E8A-4147-A177-3AD203B41FA5}">
                      <a16:colId xmlns:a16="http://schemas.microsoft.com/office/drawing/2014/main" val="1868516141"/>
                    </a:ext>
                  </a:extLst>
                </a:gridCol>
                <a:gridCol w="1281649">
                  <a:extLst>
                    <a:ext uri="{9D8B030D-6E8A-4147-A177-3AD203B41FA5}">
                      <a16:colId xmlns:a16="http://schemas.microsoft.com/office/drawing/2014/main" val="329943058"/>
                    </a:ext>
                  </a:extLst>
                </a:gridCol>
                <a:gridCol w="1147863">
                  <a:extLst>
                    <a:ext uri="{9D8B030D-6E8A-4147-A177-3AD203B41FA5}">
                      <a16:colId xmlns:a16="http://schemas.microsoft.com/office/drawing/2014/main" val="3208922973"/>
                    </a:ext>
                  </a:extLst>
                </a:gridCol>
                <a:gridCol w="1575881">
                  <a:extLst>
                    <a:ext uri="{9D8B030D-6E8A-4147-A177-3AD203B41FA5}">
                      <a16:colId xmlns:a16="http://schemas.microsoft.com/office/drawing/2014/main" val="1140312708"/>
                    </a:ext>
                  </a:extLst>
                </a:gridCol>
                <a:gridCol w="1536971">
                  <a:extLst>
                    <a:ext uri="{9D8B030D-6E8A-4147-A177-3AD203B41FA5}">
                      <a16:colId xmlns:a16="http://schemas.microsoft.com/office/drawing/2014/main" val="3392037239"/>
                    </a:ext>
                  </a:extLst>
                </a:gridCol>
                <a:gridCol w="947618">
                  <a:extLst>
                    <a:ext uri="{9D8B030D-6E8A-4147-A177-3AD203B41FA5}">
                      <a16:colId xmlns:a16="http://schemas.microsoft.com/office/drawing/2014/main" val="1700347631"/>
                    </a:ext>
                  </a:extLst>
                </a:gridCol>
                <a:gridCol w="1250809">
                  <a:extLst>
                    <a:ext uri="{9D8B030D-6E8A-4147-A177-3AD203B41FA5}">
                      <a16:colId xmlns:a16="http://schemas.microsoft.com/office/drawing/2014/main" val="276348713"/>
                    </a:ext>
                  </a:extLst>
                </a:gridCol>
              </a:tblGrid>
              <a:tr h="370840">
                <a:tc>
                  <a:txBody>
                    <a:bodyPr/>
                    <a:lstStyle/>
                    <a:p>
                      <a:pPr algn="l"/>
                      <a:r>
                        <a:rPr lang="fr-CA" sz="1400" dirty="0">
                          <a:latin typeface="Poiret One" panose="02000000000000000000" pitchFamily="2" charset="0"/>
                        </a:rPr>
                        <a:t>Concurrents</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Service/</a:t>
                      </a:r>
                    </a:p>
                    <a:p>
                      <a:pPr algn="l"/>
                      <a:r>
                        <a:rPr lang="fr-CA" sz="1400" dirty="0">
                          <a:latin typeface="Poiret One" panose="02000000000000000000" pitchFamily="2" charset="0"/>
                        </a:rPr>
                        <a:t>Produit</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Client</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Marché</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Force</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Faiblesse</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Notoriété</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Capacité </a:t>
                      </a:r>
                    </a:p>
                    <a:p>
                      <a:pPr algn="l"/>
                      <a:r>
                        <a:rPr lang="fr-CA" sz="1400" dirty="0">
                          <a:latin typeface="Poiret One" panose="02000000000000000000" pitchFamily="2" charset="0"/>
                        </a:rPr>
                        <a:t>financière</a:t>
                      </a:r>
                      <a:endParaRPr lang="en-CA" sz="1400" dirty="0">
                        <a:latin typeface="Poiret One" panose="02000000000000000000" pitchFamily="2" charset="0"/>
                      </a:endParaRPr>
                    </a:p>
                  </a:txBody>
                  <a:tcPr/>
                </a:tc>
                <a:extLst>
                  <a:ext uri="{0D108BD9-81ED-4DB2-BD59-A6C34878D82A}">
                    <a16:rowId xmlns:a16="http://schemas.microsoft.com/office/drawing/2014/main" val="2655315286"/>
                  </a:ext>
                </a:extLst>
              </a:tr>
              <a:tr h="379095">
                <a:tc>
                  <a:txBody>
                    <a:bodyPr/>
                    <a:lstStyle/>
                    <a:p>
                      <a:pPr algn="l"/>
                      <a:r>
                        <a:rPr lang="fr-CA" sz="1400" dirty="0" err="1">
                          <a:latin typeface="Poiret One" panose="02000000000000000000" pitchFamily="2" charset="0"/>
                        </a:rPr>
                        <a:t>ARTNews</a:t>
                      </a:r>
                      <a:r>
                        <a:rPr lang="fr-CA" sz="1400" dirty="0">
                          <a:latin typeface="Poiret One" panose="02000000000000000000" pitchFamily="2" charset="0"/>
                        </a:rPr>
                        <a:t> Magazine </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Magazine couvrant les arts visuels </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Collectionneurs, Artistes, curateur</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International </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 le plus ancien </a:t>
                      </a:r>
                    </a:p>
                    <a:p>
                      <a:pPr algn="l"/>
                      <a:r>
                        <a:rPr lang="fr-CA" sz="1400" dirty="0">
                          <a:latin typeface="Poiret One" panose="02000000000000000000" pitchFamily="2" charset="0"/>
                        </a:rPr>
                        <a:t>- le plus distribué dans le monde </a:t>
                      </a:r>
                      <a:endParaRPr lang="en-CA" sz="1400" dirty="0">
                        <a:latin typeface="Poiret One" panose="02000000000000000000" pitchFamily="2" charset="0"/>
                      </a:endParaRPr>
                    </a:p>
                  </a:txBody>
                  <a:tcPr/>
                </a:tc>
                <a:tc>
                  <a:txBody>
                    <a:bodyPr/>
                    <a:lstStyle/>
                    <a:p>
                      <a:pPr algn="l"/>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Forte</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Grande</a:t>
                      </a:r>
                      <a:endParaRPr lang="en-CA" sz="1400" dirty="0">
                        <a:latin typeface="Poiret One" panose="02000000000000000000" pitchFamily="2" charset="0"/>
                      </a:endParaRPr>
                    </a:p>
                  </a:txBody>
                  <a:tcPr/>
                </a:tc>
                <a:extLst>
                  <a:ext uri="{0D108BD9-81ED-4DB2-BD59-A6C34878D82A}">
                    <a16:rowId xmlns:a16="http://schemas.microsoft.com/office/drawing/2014/main" val="1624090625"/>
                  </a:ext>
                </a:extLst>
              </a:tr>
              <a:tr h="370840">
                <a:tc>
                  <a:txBody>
                    <a:bodyPr/>
                    <a:lstStyle/>
                    <a:p>
                      <a:pPr algn="l"/>
                      <a:r>
                        <a:rPr lang="fr-CA" sz="1400" dirty="0" err="1">
                          <a:latin typeface="Poiret One" panose="02000000000000000000" pitchFamily="2" charset="0"/>
                        </a:rPr>
                        <a:t>Aesthetica</a:t>
                      </a:r>
                      <a:endParaRPr lang="en-CA" sz="1400" dirty="0">
                        <a:latin typeface="Poiret One"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a:latin typeface="Poiret One" panose="02000000000000000000" pitchFamily="2" charset="0"/>
                        </a:rPr>
                        <a:t>Magazine couvrant les arts visuels </a:t>
                      </a:r>
                      <a:endParaRPr lang="en-CA" sz="1400" dirty="0">
                        <a:latin typeface="Poiret One" panose="02000000000000000000" pitchFamily="2" charset="0"/>
                      </a:endParaRPr>
                    </a:p>
                    <a:p>
                      <a:pPr algn="l"/>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Créateur, artistes et amoureux des arts</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International</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 inclus le film, la mode, le design et la musique dans leurs sujets </a:t>
                      </a:r>
                    </a:p>
                    <a:p>
                      <a:pPr algn="l"/>
                      <a:r>
                        <a:rPr lang="fr-CA" sz="1400" dirty="0">
                          <a:latin typeface="Poiret One" panose="02000000000000000000" pitchFamily="2" charset="0"/>
                        </a:rPr>
                        <a:t>- Format A5</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Donnes beaucoup trop d’information risque de accablant (</a:t>
                      </a:r>
                      <a:r>
                        <a:rPr lang="fr-CA" sz="1400" dirty="0" err="1">
                          <a:latin typeface="Poiret One" panose="02000000000000000000" pitchFamily="2" charset="0"/>
                        </a:rPr>
                        <a:t>overwhealming</a:t>
                      </a:r>
                      <a:r>
                        <a:rPr lang="fr-CA" sz="1400" dirty="0">
                          <a:latin typeface="Poiret One" panose="02000000000000000000" pitchFamily="2" charset="0"/>
                        </a:rPr>
                        <a:t>)</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Forte </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Grande</a:t>
                      </a:r>
                      <a:endParaRPr lang="en-CA" sz="1400" dirty="0">
                        <a:latin typeface="Poiret One" panose="02000000000000000000" pitchFamily="2" charset="0"/>
                      </a:endParaRPr>
                    </a:p>
                  </a:txBody>
                  <a:tcPr/>
                </a:tc>
                <a:extLst>
                  <a:ext uri="{0D108BD9-81ED-4DB2-BD59-A6C34878D82A}">
                    <a16:rowId xmlns:a16="http://schemas.microsoft.com/office/drawing/2014/main" val="3851047729"/>
                  </a:ext>
                </a:extLst>
              </a:tr>
              <a:tr h="370840">
                <a:tc>
                  <a:txBody>
                    <a:bodyPr/>
                    <a:lstStyle/>
                    <a:p>
                      <a:pPr algn="l"/>
                      <a:r>
                        <a:rPr lang="fr-CA" sz="1400" dirty="0" err="1">
                          <a:latin typeface="Poiret One" panose="02000000000000000000" pitchFamily="2" charset="0"/>
                        </a:rPr>
                        <a:t>Artist</a:t>
                      </a:r>
                      <a:r>
                        <a:rPr lang="fr-CA" sz="1400" dirty="0">
                          <a:latin typeface="Poiret One" panose="02000000000000000000" pitchFamily="2" charset="0"/>
                        </a:rPr>
                        <a:t> network magazine</a:t>
                      </a:r>
                      <a:endParaRPr lang="en-CA" sz="1400" dirty="0">
                        <a:latin typeface="Poiret One" panose="02000000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400" dirty="0">
                          <a:latin typeface="Poiret One" panose="02000000000000000000" pitchFamily="2" charset="0"/>
                        </a:rPr>
                        <a:t>Magazine couvrant les arts visuels </a:t>
                      </a:r>
                      <a:endParaRPr lang="en-CA" sz="1400" dirty="0">
                        <a:latin typeface="Poiret One" panose="02000000000000000000" pitchFamily="2" charset="0"/>
                      </a:endParaRPr>
                    </a:p>
                    <a:p>
                      <a:pPr algn="l"/>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Artistes qui veulent approfondir leur connaissance sur techniques artistiques </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International</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 Sépare les thèmes important dans différent magazines </a:t>
                      </a:r>
                    </a:p>
                    <a:p>
                      <a:pPr algn="l"/>
                      <a:r>
                        <a:rPr lang="fr-CA" sz="1400" dirty="0">
                          <a:latin typeface="Poiret One" panose="02000000000000000000" pitchFamily="2" charset="0"/>
                        </a:rPr>
                        <a:t>- offre des workshop des classes, tutoriels …</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Moins de reconnaissance </a:t>
                      </a:r>
                    </a:p>
                    <a:p>
                      <a:pPr algn="l"/>
                      <a:endParaRPr lang="fr-CA" sz="1400" dirty="0">
                        <a:latin typeface="Poiret One" panose="02000000000000000000" pitchFamily="2" charset="0"/>
                      </a:endParaRPr>
                    </a:p>
                    <a:p>
                      <a:pPr algn="l"/>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Moyenne</a:t>
                      </a:r>
                      <a:endParaRPr lang="en-CA" sz="1400" dirty="0">
                        <a:latin typeface="Poiret One" panose="02000000000000000000" pitchFamily="2" charset="0"/>
                      </a:endParaRPr>
                    </a:p>
                  </a:txBody>
                  <a:tcPr/>
                </a:tc>
                <a:tc>
                  <a:txBody>
                    <a:bodyPr/>
                    <a:lstStyle/>
                    <a:p>
                      <a:pPr algn="l"/>
                      <a:r>
                        <a:rPr lang="fr-CA" sz="1400" dirty="0">
                          <a:latin typeface="Poiret One" panose="02000000000000000000" pitchFamily="2" charset="0"/>
                        </a:rPr>
                        <a:t>Moyenne</a:t>
                      </a:r>
                      <a:endParaRPr lang="en-CA" sz="1400" dirty="0">
                        <a:latin typeface="Poiret One" panose="02000000000000000000" pitchFamily="2" charset="0"/>
                      </a:endParaRPr>
                    </a:p>
                  </a:txBody>
                  <a:tcPr/>
                </a:tc>
                <a:extLst>
                  <a:ext uri="{0D108BD9-81ED-4DB2-BD59-A6C34878D82A}">
                    <a16:rowId xmlns:a16="http://schemas.microsoft.com/office/drawing/2014/main" val="2011209784"/>
                  </a:ext>
                </a:extLst>
              </a:tr>
            </a:tbl>
          </a:graphicData>
        </a:graphic>
      </p:graphicFrame>
      <p:cxnSp>
        <p:nvCxnSpPr>
          <p:cNvPr id="4" name="Connecteur droit 3">
            <a:extLst>
              <a:ext uri="{FF2B5EF4-FFF2-40B4-BE49-F238E27FC236}">
                <a16:creationId xmlns:a16="http://schemas.microsoft.com/office/drawing/2014/main" id="{CA01B599-27E7-5F39-0230-E2489E6A4FBF}"/>
              </a:ext>
            </a:extLst>
          </p:cNvPr>
          <p:cNvCxnSpPr/>
          <p:nvPr/>
        </p:nvCxnSpPr>
        <p:spPr>
          <a:xfrm>
            <a:off x="838200" y="1348740"/>
            <a:ext cx="10515600" cy="0"/>
          </a:xfrm>
          <a:prstGeom prst="line">
            <a:avLst/>
          </a:prstGeom>
          <a:ln w="28575">
            <a:solidFill>
              <a:srgbClr val="35AB3F"/>
            </a:solidFill>
          </a:ln>
        </p:spPr>
        <p:style>
          <a:lnRef idx="1">
            <a:schemeClr val="dk1"/>
          </a:lnRef>
          <a:fillRef idx="0">
            <a:schemeClr val="dk1"/>
          </a:fillRef>
          <a:effectRef idx="0">
            <a:schemeClr val="dk1"/>
          </a:effectRef>
          <a:fontRef idx="minor">
            <a:schemeClr val="tx1"/>
          </a:fontRef>
        </p:style>
      </p:cxnSp>
      <p:pic>
        <p:nvPicPr>
          <p:cNvPr id="6" name="Image 5">
            <a:extLst>
              <a:ext uri="{FF2B5EF4-FFF2-40B4-BE49-F238E27FC236}">
                <a16:creationId xmlns:a16="http://schemas.microsoft.com/office/drawing/2014/main" id="{D710F076-7E9D-DA93-7393-BA7CF85AD2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88658" y="380583"/>
            <a:ext cx="865142" cy="784582"/>
          </a:xfrm>
          <a:prstGeom prst="rect">
            <a:avLst/>
          </a:prstGeom>
        </p:spPr>
      </p:pic>
    </p:spTree>
    <p:extLst>
      <p:ext uri="{BB962C8B-B14F-4D97-AF65-F5344CB8AC3E}">
        <p14:creationId xmlns:p14="http://schemas.microsoft.com/office/powerpoint/2010/main" val="2788750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F77EBC-7A59-A665-C8A4-0D89BB103390}"/>
              </a:ext>
            </a:extLst>
          </p:cNvPr>
          <p:cNvSpPr>
            <a:spLocks noGrp="1"/>
          </p:cNvSpPr>
          <p:nvPr>
            <p:ph type="title"/>
          </p:nvPr>
        </p:nvSpPr>
        <p:spPr/>
        <p:txBody>
          <a:bodyPr/>
          <a:lstStyle/>
          <a:p>
            <a:r>
              <a:rPr lang="fr-CA" b="1" dirty="0">
                <a:latin typeface="Poiret One" panose="02000000000000000000" pitchFamily="2" charset="0"/>
                <a:cs typeface="Aharoni" panose="02010803020104030203" pitchFamily="2" charset="-79"/>
              </a:rPr>
              <a:t>Marché cible</a:t>
            </a:r>
            <a:endParaRPr lang="en-CA" b="1" dirty="0">
              <a:latin typeface="Poiret One" panose="02000000000000000000" pitchFamily="2" charset="0"/>
              <a:cs typeface="Aharoni" panose="02010803020104030203" pitchFamily="2" charset="-79"/>
            </a:endParaRPr>
          </a:p>
        </p:txBody>
      </p:sp>
      <p:sp>
        <p:nvSpPr>
          <p:cNvPr id="3" name="Espace réservé du contenu 2">
            <a:extLst>
              <a:ext uri="{FF2B5EF4-FFF2-40B4-BE49-F238E27FC236}">
                <a16:creationId xmlns:a16="http://schemas.microsoft.com/office/drawing/2014/main" id="{8730EB3B-D460-E3D7-AB56-43B606E60AE4}"/>
              </a:ext>
            </a:extLst>
          </p:cNvPr>
          <p:cNvSpPr>
            <a:spLocks noGrp="1"/>
          </p:cNvSpPr>
          <p:nvPr>
            <p:ph idx="1"/>
          </p:nvPr>
        </p:nvSpPr>
        <p:spPr>
          <a:xfrm>
            <a:off x="838200" y="1825625"/>
            <a:ext cx="5989320" cy="506731"/>
          </a:xfrm>
        </p:spPr>
        <p:txBody>
          <a:bodyPr>
            <a:normAutofit/>
          </a:bodyPr>
          <a:lstStyle/>
          <a:p>
            <a:pPr marL="0" indent="0">
              <a:buNone/>
            </a:pPr>
            <a:r>
              <a:rPr lang="fr-CA" dirty="0">
                <a:latin typeface="Poiret One" panose="02000000000000000000" pitchFamily="2" charset="0"/>
                <a:cs typeface="Aharoni" panose="02010803020104030203" pitchFamily="2" charset="-79"/>
              </a:rPr>
              <a:t>Analyse PESTEL:</a:t>
            </a:r>
            <a:endParaRPr lang="en-CA" dirty="0">
              <a:latin typeface="Poiret One" panose="02000000000000000000" pitchFamily="2" charset="0"/>
              <a:cs typeface="Aharoni" panose="02010803020104030203" pitchFamily="2" charset="-79"/>
            </a:endParaRPr>
          </a:p>
        </p:txBody>
      </p:sp>
      <p:cxnSp>
        <p:nvCxnSpPr>
          <p:cNvPr id="5" name="Connecteur droit 4">
            <a:extLst>
              <a:ext uri="{FF2B5EF4-FFF2-40B4-BE49-F238E27FC236}">
                <a16:creationId xmlns:a16="http://schemas.microsoft.com/office/drawing/2014/main" id="{BCEBE8B3-DF78-C3EE-245B-1458422DA2CA}"/>
              </a:ext>
            </a:extLst>
          </p:cNvPr>
          <p:cNvCxnSpPr/>
          <p:nvPr/>
        </p:nvCxnSpPr>
        <p:spPr>
          <a:xfrm>
            <a:off x="838200" y="1348740"/>
            <a:ext cx="10515600" cy="0"/>
          </a:xfrm>
          <a:prstGeom prst="line">
            <a:avLst/>
          </a:prstGeom>
          <a:ln w="28575">
            <a:solidFill>
              <a:srgbClr val="35AB3F"/>
            </a:solidFill>
          </a:ln>
        </p:spPr>
        <p:style>
          <a:lnRef idx="1">
            <a:schemeClr val="dk1"/>
          </a:lnRef>
          <a:fillRef idx="0">
            <a:schemeClr val="dk1"/>
          </a:fillRef>
          <a:effectRef idx="0">
            <a:schemeClr val="dk1"/>
          </a:effectRef>
          <a:fontRef idx="minor">
            <a:schemeClr val="tx1"/>
          </a:fontRef>
        </p:style>
      </p:cxnSp>
      <p:sp>
        <p:nvSpPr>
          <p:cNvPr id="6" name="ZoneTexte 5">
            <a:extLst>
              <a:ext uri="{FF2B5EF4-FFF2-40B4-BE49-F238E27FC236}">
                <a16:creationId xmlns:a16="http://schemas.microsoft.com/office/drawing/2014/main" id="{8A2496C3-E836-C157-1AF6-9FC5D50AE434}"/>
              </a:ext>
            </a:extLst>
          </p:cNvPr>
          <p:cNvSpPr txBox="1"/>
          <p:nvPr/>
        </p:nvSpPr>
        <p:spPr>
          <a:xfrm>
            <a:off x="838198" y="5057795"/>
            <a:ext cx="4231511" cy="1292662"/>
          </a:xfrm>
          <a:prstGeom prst="rect">
            <a:avLst/>
          </a:prstGeom>
          <a:noFill/>
        </p:spPr>
        <p:txBody>
          <a:bodyPr wrap="square" rtlCol="0">
            <a:spAutoFit/>
          </a:bodyPr>
          <a:lstStyle/>
          <a:p>
            <a:r>
              <a:rPr lang="fr-CA" b="1" dirty="0">
                <a:latin typeface="Poiret One" panose="02000000000000000000" pitchFamily="2" charset="0"/>
              </a:rPr>
              <a:t>S</a:t>
            </a:r>
            <a:r>
              <a:rPr lang="fr-CA" dirty="0">
                <a:latin typeface="Poiret One" panose="02000000000000000000" pitchFamily="2" charset="0"/>
              </a:rPr>
              <a:t>ociologique:</a:t>
            </a:r>
          </a:p>
          <a:p>
            <a:r>
              <a:rPr lang="fr-CA" sz="1200" dirty="0">
                <a:latin typeface="Poiret One" panose="02000000000000000000" pitchFamily="2" charset="0"/>
              </a:rPr>
              <a:t>Ce magazine est principalement pour les collectionneurs donc un niveau d’étude et d’expérience élevé. À la fut des nouvelles acquisition ou création artistique dans le monde, la clientèle doivent avoir une grande capacité financière ce qui correspond parfaitement à sa location</a:t>
            </a:r>
            <a:endParaRPr lang="en-CA" sz="1200" dirty="0">
              <a:latin typeface="Poiret One" panose="02000000000000000000" pitchFamily="2" charset="0"/>
            </a:endParaRPr>
          </a:p>
        </p:txBody>
      </p:sp>
      <p:sp>
        <p:nvSpPr>
          <p:cNvPr id="7" name="ZoneTexte 6">
            <a:extLst>
              <a:ext uri="{FF2B5EF4-FFF2-40B4-BE49-F238E27FC236}">
                <a16:creationId xmlns:a16="http://schemas.microsoft.com/office/drawing/2014/main" id="{F2CC1826-E52B-D35B-91DE-894A4867370C}"/>
              </a:ext>
            </a:extLst>
          </p:cNvPr>
          <p:cNvSpPr txBox="1"/>
          <p:nvPr/>
        </p:nvSpPr>
        <p:spPr>
          <a:xfrm>
            <a:off x="838198" y="2504111"/>
            <a:ext cx="4726021" cy="1107996"/>
          </a:xfrm>
          <a:prstGeom prst="rect">
            <a:avLst/>
          </a:prstGeom>
          <a:noFill/>
        </p:spPr>
        <p:txBody>
          <a:bodyPr wrap="square" rtlCol="0">
            <a:spAutoFit/>
          </a:bodyPr>
          <a:lstStyle/>
          <a:p>
            <a:r>
              <a:rPr lang="fr-CA" b="1" dirty="0">
                <a:latin typeface="Poiret One" panose="02000000000000000000" pitchFamily="2" charset="0"/>
              </a:rPr>
              <a:t>P</a:t>
            </a:r>
            <a:r>
              <a:rPr lang="fr-CA" dirty="0">
                <a:latin typeface="Poiret One" panose="02000000000000000000" pitchFamily="2" charset="0"/>
              </a:rPr>
              <a:t>olitique :</a:t>
            </a:r>
          </a:p>
          <a:p>
            <a:r>
              <a:rPr lang="fr-CA" sz="1200" dirty="0">
                <a:latin typeface="Poiret One" panose="02000000000000000000" pitchFamily="2" charset="0"/>
              </a:rPr>
              <a:t>L’art est automatiquement lié à la politique. Cependant peu importe les vus politiques des éditeurs ou des artistes publiés, il est préférable de se concentrer sur les faits et laisser les lecteurs construire leur propre avis. </a:t>
            </a:r>
            <a:endParaRPr lang="en-CA" sz="1200" b="1" dirty="0">
              <a:solidFill>
                <a:srgbClr val="35AB3F"/>
              </a:solidFill>
              <a:latin typeface="Poiret One" panose="02000000000000000000" pitchFamily="2" charset="0"/>
            </a:endParaRPr>
          </a:p>
        </p:txBody>
      </p:sp>
      <p:sp>
        <p:nvSpPr>
          <p:cNvPr id="8" name="ZoneTexte 7">
            <a:extLst>
              <a:ext uri="{FF2B5EF4-FFF2-40B4-BE49-F238E27FC236}">
                <a16:creationId xmlns:a16="http://schemas.microsoft.com/office/drawing/2014/main" id="{CC231CE7-5410-DFAC-194A-11E60EEBC54A}"/>
              </a:ext>
            </a:extLst>
          </p:cNvPr>
          <p:cNvSpPr txBox="1"/>
          <p:nvPr/>
        </p:nvSpPr>
        <p:spPr>
          <a:xfrm>
            <a:off x="838198" y="3878552"/>
            <a:ext cx="4231511" cy="1107996"/>
          </a:xfrm>
          <a:prstGeom prst="rect">
            <a:avLst/>
          </a:prstGeom>
          <a:noFill/>
        </p:spPr>
        <p:txBody>
          <a:bodyPr wrap="square" rtlCol="0">
            <a:spAutoFit/>
          </a:bodyPr>
          <a:lstStyle/>
          <a:p>
            <a:r>
              <a:rPr lang="fr-CA" b="1" dirty="0">
                <a:latin typeface="Poiret One" panose="02000000000000000000" pitchFamily="2" charset="0"/>
              </a:rPr>
              <a:t>É</a:t>
            </a:r>
            <a:r>
              <a:rPr lang="fr-CA" dirty="0">
                <a:latin typeface="Poiret One" panose="02000000000000000000" pitchFamily="2" charset="0"/>
              </a:rPr>
              <a:t>conomique: </a:t>
            </a:r>
          </a:p>
          <a:p>
            <a:r>
              <a:rPr lang="en-CA" sz="1200" dirty="0">
                <a:latin typeface="Poiret One" panose="02000000000000000000" pitchFamily="2" charset="0"/>
              </a:rPr>
              <a:t>Malgré la </a:t>
            </a:r>
            <a:r>
              <a:rPr lang="en-CA" sz="1200" dirty="0" err="1">
                <a:latin typeface="Poiret One" panose="02000000000000000000" pitchFamily="2" charset="0"/>
              </a:rPr>
              <a:t>pandémie</a:t>
            </a:r>
            <a:r>
              <a:rPr lang="en-CA" sz="1200" dirty="0">
                <a:latin typeface="Poiret One" panose="02000000000000000000" pitchFamily="2" charset="0"/>
              </a:rPr>
              <a:t>, </a:t>
            </a:r>
            <a:r>
              <a:rPr lang="en-CA" sz="1200" dirty="0" err="1">
                <a:latin typeface="Poiret One" panose="02000000000000000000" pitchFamily="2" charset="0"/>
              </a:rPr>
              <a:t>une</a:t>
            </a:r>
            <a:r>
              <a:rPr lang="en-CA" sz="1200" dirty="0">
                <a:latin typeface="Poiret One" panose="02000000000000000000" pitchFamily="2" charset="0"/>
              </a:rPr>
              <a:t> bonne </a:t>
            </a:r>
            <a:r>
              <a:rPr lang="en-CA" sz="1200" dirty="0" err="1">
                <a:latin typeface="Poiret One" panose="02000000000000000000" pitchFamily="2" charset="0"/>
              </a:rPr>
              <a:t>croissance</a:t>
            </a:r>
            <a:r>
              <a:rPr lang="en-CA" sz="1200" dirty="0">
                <a:latin typeface="Poiret One" panose="02000000000000000000" pitchFamily="2" charset="0"/>
              </a:rPr>
              <a:t> </a:t>
            </a:r>
            <a:r>
              <a:rPr lang="en-CA" sz="1200" dirty="0" err="1">
                <a:latin typeface="Poiret One" panose="02000000000000000000" pitchFamily="2" charset="0"/>
              </a:rPr>
              <a:t>économique</a:t>
            </a:r>
            <a:r>
              <a:rPr lang="en-CA" sz="1200" dirty="0">
                <a:latin typeface="Poiret One" panose="02000000000000000000" pitchFamily="2" charset="0"/>
              </a:rPr>
              <a:t> </a:t>
            </a:r>
            <a:r>
              <a:rPr lang="en-CA" sz="1200" dirty="0" err="1">
                <a:latin typeface="Poiret One" panose="02000000000000000000" pitchFamily="2" charset="0"/>
              </a:rPr>
              <a:t>faisant</a:t>
            </a:r>
            <a:r>
              <a:rPr lang="en-CA" sz="1200" dirty="0">
                <a:latin typeface="Poiret One" panose="02000000000000000000" pitchFamily="2" charset="0"/>
              </a:rPr>
              <a:t> </a:t>
            </a:r>
            <a:r>
              <a:rPr lang="en-CA" sz="1200" dirty="0" err="1">
                <a:latin typeface="Poiret One" panose="02000000000000000000" pitchFamily="2" charset="0"/>
              </a:rPr>
              <a:t>transparaitre</a:t>
            </a:r>
            <a:r>
              <a:rPr lang="en-CA" sz="1200" dirty="0">
                <a:latin typeface="Poiret One" panose="02000000000000000000" pitchFamily="2" charset="0"/>
              </a:rPr>
              <a:t> </a:t>
            </a:r>
            <a:r>
              <a:rPr lang="en-CA" sz="1200" dirty="0" err="1">
                <a:latin typeface="Poiret One" panose="02000000000000000000" pitchFamily="2" charset="0"/>
              </a:rPr>
              <a:t>sa</a:t>
            </a:r>
            <a:r>
              <a:rPr lang="en-CA" sz="1200" dirty="0">
                <a:latin typeface="Poiret One" panose="02000000000000000000" pitchFamily="2" charset="0"/>
              </a:rPr>
              <a:t> force par rapport à la </a:t>
            </a:r>
            <a:r>
              <a:rPr lang="en-CA" sz="1200" dirty="0" err="1">
                <a:latin typeface="Poiret One" panose="02000000000000000000" pitchFamily="2" charset="0"/>
              </a:rPr>
              <a:t>moyenne</a:t>
            </a:r>
            <a:r>
              <a:rPr lang="en-CA" sz="1200" dirty="0">
                <a:latin typeface="Poiret One" panose="02000000000000000000" pitchFamily="2" charset="0"/>
              </a:rPr>
              <a:t> occidentale. Le </a:t>
            </a:r>
            <a:r>
              <a:rPr lang="en-CA" sz="1200" dirty="0" err="1">
                <a:latin typeface="Poiret One" panose="02000000000000000000" pitchFamily="2" charset="0"/>
              </a:rPr>
              <a:t>Royaume-uni</a:t>
            </a:r>
            <a:r>
              <a:rPr lang="en-CA" sz="1200" dirty="0">
                <a:latin typeface="Poiret One" panose="02000000000000000000" pitchFamily="2" charset="0"/>
              </a:rPr>
              <a:t> </a:t>
            </a:r>
            <a:r>
              <a:rPr lang="en-CA" sz="1200" dirty="0" err="1">
                <a:latin typeface="Poiret One" panose="02000000000000000000" pitchFamily="2" charset="0"/>
              </a:rPr>
              <a:t>étant</a:t>
            </a:r>
            <a:r>
              <a:rPr lang="en-CA" sz="1200" dirty="0">
                <a:latin typeface="Poiret One" panose="02000000000000000000" pitchFamily="2" charset="0"/>
              </a:rPr>
              <a:t> la 6ième puissance </a:t>
            </a:r>
            <a:r>
              <a:rPr lang="en-CA" sz="1200" dirty="0" err="1">
                <a:latin typeface="Poiret One" panose="02000000000000000000" pitchFamily="2" charset="0"/>
              </a:rPr>
              <a:t>économique</a:t>
            </a:r>
            <a:r>
              <a:rPr lang="en-CA" sz="1200" dirty="0">
                <a:latin typeface="Poiret One" panose="02000000000000000000" pitchFamily="2" charset="0"/>
              </a:rPr>
              <a:t> </a:t>
            </a:r>
            <a:r>
              <a:rPr lang="en-CA" sz="1200" dirty="0" err="1">
                <a:latin typeface="Poiret One" panose="02000000000000000000" pitchFamily="2" charset="0"/>
              </a:rPr>
              <a:t>mondiale</a:t>
            </a:r>
            <a:endParaRPr lang="en-CA" sz="1200" dirty="0">
              <a:latin typeface="Poiret One" panose="02000000000000000000" pitchFamily="2" charset="0"/>
            </a:endParaRPr>
          </a:p>
        </p:txBody>
      </p:sp>
      <p:sp>
        <p:nvSpPr>
          <p:cNvPr id="9" name="ZoneTexte 8">
            <a:extLst>
              <a:ext uri="{FF2B5EF4-FFF2-40B4-BE49-F238E27FC236}">
                <a16:creationId xmlns:a16="http://schemas.microsoft.com/office/drawing/2014/main" id="{5C48A31B-3A6D-15D8-6CB9-367F5EFFC471}"/>
              </a:ext>
            </a:extLst>
          </p:cNvPr>
          <p:cNvSpPr txBox="1"/>
          <p:nvPr/>
        </p:nvSpPr>
        <p:spPr>
          <a:xfrm>
            <a:off x="7122289" y="4617216"/>
            <a:ext cx="4231511" cy="738664"/>
          </a:xfrm>
          <a:prstGeom prst="rect">
            <a:avLst/>
          </a:prstGeom>
          <a:noFill/>
        </p:spPr>
        <p:txBody>
          <a:bodyPr wrap="square" rtlCol="0">
            <a:spAutoFit/>
          </a:bodyPr>
          <a:lstStyle/>
          <a:p>
            <a:r>
              <a:rPr lang="fr-CA" b="1" dirty="0">
                <a:latin typeface="Poiret One" panose="02000000000000000000" pitchFamily="2" charset="0"/>
              </a:rPr>
              <a:t>L</a:t>
            </a:r>
            <a:r>
              <a:rPr lang="fr-CA" dirty="0">
                <a:latin typeface="Poiret One" panose="02000000000000000000" pitchFamily="2" charset="0"/>
              </a:rPr>
              <a:t>égal:</a:t>
            </a:r>
          </a:p>
          <a:p>
            <a:r>
              <a:rPr lang="fr-CA" sz="1200" dirty="0">
                <a:latin typeface="Poiret One" panose="02000000000000000000" pitchFamily="2" charset="0"/>
              </a:rPr>
              <a:t>Les droits d’auteurs sont bien présentes et  établis selon les lois , les auteurs et les types de publication. </a:t>
            </a:r>
            <a:endParaRPr lang="en-CA" sz="1200" dirty="0">
              <a:latin typeface="Poiret One" panose="02000000000000000000" pitchFamily="2" charset="0"/>
            </a:endParaRPr>
          </a:p>
        </p:txBody>
      </p:sp>
      <p:sp>
        <p:nvSpPr>
          <p:cNvPr id="10" name="ZoneTexte 9">
            <a:extLst>
              <a:ext uri="{FF2B5EF4-FFF2-40B4-BE49-F238E27FC236}">
                <a16:creationId xmlns:a16="http://schemas.microsoft.com/office/drawing/2014/main" id="{B7B79560-0ECE-22A2-FB2F-BC33EBFDA5AC}"/>
              </a:ext>
            </a:extLst>
          </p:cNvPr>
          <p:cNvSpPr txBox="1"/>
          <p:nvPr/>
        </p:nvSpPr>
        <p:spPr>
          <a:xfrm>
            <a:off x="7122289" y="2504111"/>
            <a:ext cx="4231511" cy="553998"/>
          </a:xfrm>
          <a:prstGeom prst="rect">
            <a:avLst/>
          </a:prstGeom>
          <a:noFill/>
        </p:spPr>
        <p:txBody>
          <a:bodyPr wrap="square" rtlCol="0">
            <a:spAutoFit/>
          </a:bodyPr>
          <a:lstStyle/>
          <a:p>
            <a:r>
              <a:rPr lang="fr-CA" b="1" dirty="0">
                <a:latin typeface="Poiret One" panose="02000000000000000000" pitchFamily="2" charset="0"/>
              </a:rPr>
              <a:t>T</a:t>
            </a:r>
            <a:r>
              <a:rPr lang="fr-CA" dirty="0">
                <a:latin typeface="Poiret One" panose="02000000000000000000" pitchFamily="2" charset="0"/>
              </a:rPr>
              <a:t>echnologique: </a:t>
            </a:r>
          </a:p>
          <a:p>
            <a:r>
              <a:rPr lang="fr-CA" sz="1200" dirty="0">
                <a:latin typeface="Poiret One" panose="02000000000000000000" pitchFamily="2" charset="0"/>
              </a:rPr>
              <a:t>Disponible en ligne ou sur papier</a:t>
            </a:r>
          </a:p>
        </p:txBody>
      </p:sp>
      <p:sp>
        <p:nvSpPr>
          <p:cNvPr id="11" name="ZoneTexte 10">
            <a:extLst>
              <a:ext uri="{FF2B5EF4-FFF2-40B4-BE49-F238E27FC236}">
                <a16:creationId xmlns:a16="http://schemas.microsoft.com/office/drawing/2014/main" id="{B9D91235-6CE8-A2B8-E46B-0485D8A7B716}"/>
              </a:ext>
            </a:extLst>
          </p:cNvPr>
          <p:cNvSpPr txBox="1"/>
          <p:nvPr/>
        </p:nvSpPr>
        <p:spPr>
          <a:xfrm>
            <a:off x="7122289" y="3461154"/>
            <a:ext cx="4231511" cy="738664"/>
          </a:xfrm>
          <a:prstGeom prst="rect">
            <a:avLst/>
          </a:prstGeom>
          <a:noFill/>
        </p:spPr>
        <p:txBody>
          <a:bodyPr wrap="square" rtlCol="0">
            <a:spAutoFit/>
          </a:bodyPr>
          <a:lstStyle/>
          <a:p>
            <a:r>
              <a:rPr lang="fr-CA" b="1" dirty="0">
                <a:latin typeface="Poiret One" panose="02000000000000000000" pitchFamily="2" charset="0"/>
              </a:rPr>
              <a:t>É</a:t>
            </a:r>
            <a:r>
              <a:rPr lang="fr-CA" dirty="0">
                <a:latin typeface="Poiret One" panose="02000000000000000000" pitchFamily="2" charset="0"/>
              </a:rPr>
              <a:t>cologique :</a:t>
            </a:r>
          </a:p>
          <a:p>
            <a:r>
              <a:rPr lang="fr-CA" sz="1200" dirty="0">
                <a:latin typeface="Poiret One" panose="02000000000000000000" pitchFamily="2" charset="0"/>
              </a:rPr>
              <a:t>Le magazine permet aussi de s’abonner </a:t>
            </a:r>
            <a:r>
              <a:rPr lang="en-CA" sz="1200" dirty="0">
                <a:latin typeface="Poiret One" panose="02000000000000000000" pitchFamily="2" charset="0"/>
              </a:rPr>
              <a:t>à la production papier </a:t>
            </a:r>
            <a:r>
              <a:rPr lang="en-CA" sz="1200" dirty="0" err="1">
                <a:latin typeface="Poiret One" panose="02000000000000000000" pitchFamily="2" charset="0"/>
              </a:rPr>
              <a:t>mais</a:t>
            </a:r>
            <a:r>
              <a:rPr lang="en-CA" sz="1200" dirty="0">
                <a:latin typeface="Poiret One" panose="02000000000000000000" pitchFamily="2" charset="0"/>
              </a:rPr>
              <a:t> </a:t>
            </a:r>
            <a:r>
              <a:rPr lang="en-CA" sz="1200" dirty="0" err="1">
                <a:latin typeface="Poiret One" panose="02000000000000000000" pitchFamily="2" charset="0"/>
              </a:rPr>
              <a:t>digitalement</a:t>
            </a:r>
            <a:r>
              <a:rPr lang="en-CA" sz="1200" dirty="0">
                <a:latin typeface="Poiret One" panose="02000000000000000000" pitchFamily="2" charset="0"/>
              </a:rPr>
              <a:t>.</a:t>
            </a:r>
          </a:p>
        </p:txBody>
      </p:sp>
      <p:pic>
        <p:nvPicPr>
          <p:cNvPr id="12" name="Image 11">
            <a:extLst>
              <a:ext uri="{FF2B5EF4-FFF2-40B4-BE49-F238E27FC236}">
                <a16:creationId xmlns:a16="http://schemas.microsoft.com/office/drawing/2014/main" id="{5467A057-49F9-CA49-A879-D0045926A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488658" y="380583"/>
            <a:ext cx="865142" cy="784582"/>
          </a:xfrm>
          <a:prstGeom prst="rect">
            <a:avLst/>
          </a:prstGeom>
        </p:spPr>
      </p:pic>
    </p:spTree>
    <p:extLst>
      <p:ext uri="{BB962C8B-B14F-4D97-AF65-F5344CB8AC3E}">
        <p14:creationId xmlns:p14="http://schemas.microsoft.com/office/powerpoint/2010/main" val="2438490251"/>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27859</TotalTime>
  <Words>1595</Words>
  <Application>Microsoft Office PowerPoint</Application>
  <PresentationFormat>Grand écran</PresentationFormat>
  <Paragraphs>147</Paragraphs>
  <Slides>20</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20</vt:i4>
      </vt:variant>
    </vt:vector>
  </HeadingPairs>
  <TitlesOfParts>
    <vt:vector size="32" baseType="lpstr">
      <vt:lpstr>Aharoni</vt:lpstr>
      <vt:lpstr>Arial</vt:lpstr>
      <vt:lpstr>Bookmania Light</vt:lpstr>
      <vt:lpstr>Calibri</vt:lpstr>
      <vt:lpstr>Calibri Light</vt:lpstr>
      <vt:lpstr>Cochocib Script Latin Pro</vt:lpstr>
      <vt:lpstr>Gelica ExtraLight</vt:lpstr>
      <vt:lpstr>ITC Avant Garde Pro Bk</vt:lpstr>
      <vt:lpstr>Libre Baskerville</vt:lpstr>
      <vt:lpstr>Poiret One</vt:lpstr>
      <vt:lpstr>Quattrocento</vt:lpstr>
      <vt:lpstr>Thème Office</vt:lpstr>
      <vt:lpstr>Présentation PowerPoint</vt:lpstr>
      <vt:lpstr>Tables des matières </vt:lpstr>
      <vt:lpstr>Introduction</vt:lpstr>
      <vt:lpstr>Image de marque</vt:lpstr>
      <vt:lpstr>Site web</vt:lpstr>
      <vt:lpstr>Présentation PowerPoint</vt:lpstr>
      <vt:lpstr>Présentation PowerPoint</vt:lpstr>
      <vt:lpstr>La concurrence</vt:lpstr>
      <vt:lpstr>Marché cible</vt:lpstr>
      <vt:lpstr>Objectif SMART</vt:lpstr>
      <vt:lpstr>Persona</vt:lpstr>
      <vt:lpstr>Tableaux d’ambiance</vt:lpstr>
      <vt:lpstr>Présentation PowerPoint</vt:lpstr>
      <vt:lpstr>Présentation PowerPoint</vt:lpstr>
      <vt:lpstr>Présentation PowerPoint</vt:lpstr>
      <vt:lpstr>Suite à la rétroaction…</vt:lpstr>
      <vt:lpstr>Magazine </vt:lpstr>
      <vt:lpstr>Site web </vt:lpstr>
      <vt:lpstr>Présentoir</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Cassandra Gomez</dc:creator>
  <cp:lastModifiedBy>Cassandra Gomez</cp:lastModifiedBy>
  <cp:revision>28</cp:revision>
  <dcterms:created xsi:type="dcterms:W3CDTF">2023-09-27T23:00:14Z</dcterms:created>
  <dcterms:modified xsi:type="dcterms:W3CDTF">2023-12-14T19:41:43Z</dcterms:modified>
</cp:coreProperties>
</file>